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5"/>
  </p:notesMasterIdLst>
  <p:sldIdLst>
    <p:sldId id="274" r:id="rId2"/>
    <p:sldId id="307" r:id="rId3"/>
    <p:sldId id="308" r:id="rId4"/>
    <p:sldId id="310" r:id="rId5"/>
    <p:sldId id="257" r:id="rId6"/>
    <p:sldId id="276" r:id="rId7"/>
    <p:sldId id="260" r:id="rId8"/>
    <p:sldId id="318" r:id="rId9"/>
    <p:sldId id="275" r:id="rId10"/>
    <p:sldId id="311" r:id="rId11"/>
    <p:sldId id="296" r:id="rId12"/>
    <p:sldId id="303" r:id="rId13"/>
    <p:sldId id="312" r:id="rId14"/>
    <p:sldId id="313" r:id="rId15"/>
    <p:sldId id="314" r:id="rId16"/>
    <p:sldId id="315" r:id="rId17"/>
    <p:sldId id="304" r:id="rId18"/>
    <p:sldId id="317" r:id="rId19"/>
    <p:sldId id="305" r:id="rId20"/>
    <p:sldId id="272" r:id="rId21"/>
    <p:sldId id="267" r:id="rId22"/>
    <p:sldId id="266" r:id="rId23"/>
    <p:sldId id="316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Lato Light" panose="020B0600000101010101" charset="0"/>
      <p:regular r:id="rId32"/>
      <p:bold r:id="rId33"/>
      <p:italic r:id="rId34"/>
      <p:boldItalic r:id="rId35"/>
    </p:embeddedFont>
    <p:embeddedFont>
      <p:font typeface="Montserrat" panose="020B0600000101010101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  <p:cmAuthor id="1" name="KYUNG SUNGGU" initials="KS" lastIdx="1" clrIdx="1">
    <p:extLst>
      <p:ext uri="{19B8F6BF-5375-455C-9EA6-DF929625EA0E}">
        <p15:presenceInfo xmlns:p15="http://schemas.microsoft.com/office/powerpoint/2012/main" userId="03ac20c23c8d4d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4F4F6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76911" autoAdjust="0"/>
  </p:normalViewPr>
  <p:slideViewPr>
    <p:cSldViewPr snapToGrid="0">
      <p:cViewPr>
        <p:scale>
          <a:sx n="75" d="100"/>
          <a:sy n="75" d="100"/>
        </p:scale>
        <p:origin x="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347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05T13:26:38.86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5-14T02:10:26.493" idx="1">
    <p:pos x="6000" y="0"/>
    <p:text>-KYUNG SUNGGU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lenews.co.kr/News/NewsContent.aspx?CategoryCode=0018&amp;NewsCode=00182017112117212476794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‘</a:t>
            </a:r>
            <a:r>
              <a:rPr lang="ko-KR" altLang="en-US" baseline="0" dirty="0" smtClean="0"/>
              <a:t>청각장애인 </a:t>
            </a:r>
            <a:r>
              <a:rPr lang="ko-KR" altLang="en-US" baseline="0" dirty="0" err="1" smtClean="0"/>
              <a:t>알람</a:t>
            </a:r>
            <a:r>
              <a:rPr lang="ko-KR" altLang="en-US" baseline="0" dirty="0" smtClean="0"/>
              <a:t> 어플리케이션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 발표를 맡은 </a:t>
            </a:r>
            <a:r>
              <a:rPr lang="en-US" altLang="ko-KR" baseline="0" dirty="0" smtClean="0"/>
              <a:t>13</a:t>
            </a:r>
            <a:r>
              <a:rPr lang="ko-KR" altLang="en-US" baseline="0" dirty="0" smtClean="0"/>
              <a:t>학번 </a:t>
            </a:r>
            <a:r>
              <a:rPr lang="ko-KR" altLang="en-US" baseline="0" dirty="0" err="1" smtClean="0"/>
              <a:t>경성구입니다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454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27E85-AF1E-4393-B96D-8741F07BCA6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276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227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98, 40,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4F28-E072-43F2-88AA-9F2EE0B3588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7116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en-US" altLang="ko-KR" baseline="0" dirty="0"/>
              <a:t> second topic is about clarity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4F28-E072-43F2-88AA-9F2EE0B3588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33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</a:t>
            </a:r>
            <a:r>
              <a:rPr lang="en-US" altLang="ko-KR" baseline="0" dirty="0"/>
              <a:t> second topic is about clarity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4F28-E072-43F2-88AA-9F2EE0B3588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03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F4F28-E072-43F2-88AA-9F2EE0B3588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213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84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2853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05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저희는 자유 주제로 주제 선정에 있어서 제 일화를 소개 해드리자면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밤늦게 이어폰을 꼽고 신호등을 건너면서 차 사고를 당할뻔한 적이 있었는데요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이처럼 청각적 정보가 굉장히 중요함을 깨달았고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무엇보다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청각장애인 분들은 이러한 정보가 아예 배제 </a:t>
            </a:r>
            <a:r>
              <a:rPr lang="ko-KR" altLang="en-US" dirty="0" err="1" smtClean="0"/>
              <a:t>될텐데</a:t>
            </a:r>
            <a:r>
              <a:rPr lang="ko-KR" altLang="en-US" dirty="0" smtClean="0"/>
              <a:t> 위험하지 않을까 해서 자료를 찾아봤습니다</a:t>
            </a:r>
            <a:r>
              <a:rPr lang="en-US" altLang="ko-KR" dirty="0" smtClean="0"/>
              <a:t>. </a:t>
            </a:r>
            <a:endParaRPr dirty="0"/>
          </a:p>
        </p:txBody>
      </p:sp>
      <p:sp>
        <p:nvSpPr>
          <p:cNvPr id="75" name="Google Shape;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605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ko-KR" altLang="en-US" dirty="0" smtClean="0">
                <a:solidFill>
                  <a:schemeClr val="tx1"/>
                </a:solidFill>
              </a:rPr>
              <a:t>실시간 </a:t>
            </a:r>
            <a:r>
              <a:rPr lang="ko-KR" altLang="en-US" dirty="0" err="1" smtClean="0">
                <a:solidFill>
                  <a:schemeClr val="tx1"/>
                </a:solidFill>
              </a:rPr>
              <a:t>기작에</a:t>
            </a:r>
            <a:r>
              <a:rPr lang="ko-KR" altLang="en-US" dirty="0" smtClean="0">
                <a:solidFill>
                  <a:schemeClr val="tx1"/>
                </a:solidFill>
              </a:rPr>
              <a:t> 관한 자문을 얻고자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컴퓨터공학과 교수님들과 외주 업체에 </a:t>
            </a:r>
            <a:r>
              <a:rPr lang="ko-KR" altLang="en-US" dirty="0" err="1" smtClean="0">
                <a:solidFill>
                  <a:schemeClr val="tx1"/>
                </a:solidFill>
              </a:rPr>
              <a:t>컨택을</a:t>
            </a:r>
            <a:r>
              <a:rPr lang="ko-KR" altLang="en-US" dirty="0" smtClean="0">
                <a:solidFill>
                  <a:schemeClr val="tx1"/>
                </a:solidFill>
              </a:rPr>
              <a:t> 시도해 보았으나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tensorflow</a:t>
            </a:r>
            <a:r>
              <a:rPr lang="ko-KR" altLang="en-US" dirty="0" smtClean="0">
                <a:solidFill>
                  <a:schemeClr val="tx1"/>
                </a:solidFill>
              </a:rPr>
              <a:t>기반의 어플리케이션 구현을 해본 사람이 없어 실질적 도움을 받지 못하고 있음</a:t>
            </a:r>
            <a:r>
              <a:rPr lang="en-US" altLang="ko-KR" dirty="0" smtClean="0">
                <a:solidFill>
                  <a:schemeClr val="tx1"/>
                </a:solidFill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</a:rPr>
              <a:t>뚜렷한 해결방안 </a:t>
            </a:r>
            <a:r>
              <a:rPr lang="en-US" altLang="ko-KR" dirty="0" smtClean="0">
                <a:solidFill>
                  <a:schemeClr val="tx1"/>
                </a:solidFill>
              </a:rPr>
              <a:t>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ko-KR" altLang="en-US" sz="1200" b="1" dirty="0" smtClean="0">
                <a:solidFill>
                  <a:schemeClr val="tx1"/>
                </a:solidFill>
              </a:rPr>
              <a:t>실시간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기작에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관한 자문을 얻고자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컴퓨터공학과 교수님들과 외주 업체에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컨택을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시도해 보았으나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tensorflow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기반의 어플리케이션 구현을 해본 사람이 없어 실질적 도움을 받지 못하고 있음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775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Cd C:\Users\babbu\Downloads\tfk-notebooks-master\tfk-notebooks-master\urban-sound-classification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Tensorboard</a:t>
            </a:r>
            <a:r>
              <a:rPr lang="en-US" baseline="0" dirty="0" smtClean="0"/>
              <a:t> -–</a:t>
            </a:r>
            <a:r>
              <a:rPr lang="en-US" baseline="0" dirty="0" err="1" smtClean="0"/>
              <a:t>logdir</a:t>
            </a:r>
            <a:r>
              <a:rPr lang="en-US" baseline="0" dirty="0" smtClean="0"/>
              <a:t>=./logs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Python</a:t>
            </a:r>
            <a:r>
              <a:rPr lang="en-US" baseline="0" dirty="0" smtClean="0"/>
              <a:t> classification.py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http://192.168.0.3:5000/uploads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270" name="Google Shape;27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page is about references.</a:t>
            </a:r>
            <a:endParaRPr/>
          </a:p>
        </p:txBody>
      </p:sp>
      <p:sp>
        <p:nvSpPr>
          <p:cNvPr id="262" name="Google Shape;26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Cd C:\Users\babbu\Downloads\tfk-notebooks-master\tfk-notebooks-master\urban-sound-classification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Tensorboard</a:t>
            </a:r>
            <a:r>
              <a:rPr lang="en-US" baseline="0" dirty="0" smtClean="0"/>
              <a:t> -–</a:t>
            </a:r>
            <a:r>
              <a:rPr lang="en-US" baseline="0" dirty="0" err="1" smtClean="0"/>
              <a:t>logdir</a:t>
            </a:r>
            <a:r>
              <a:rPr lang="en-US" baseline="0" dirty="0" smtClean="0"/>
              <a:t>=./logs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Python</a:t>
            </a:r>
            <a:r>
              <a:rPr lang="en-US" baseline="0" dirty="0" smtClean="0"/>
              <a:t> classification.py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http://192.168.0.3:5000/uploads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270" name="Google Shape;27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8482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다음은 사이렌 소리를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위험소리로</a:t>
            </a:r>
            <a:r>
              <a:rPr lang="ko-KR" altLang="en-US" baseline="0" dirty="0" smtClean="0"/>
              <a:t> 구분한 이유인데요</a:t>
            </a:r>
            <a:r>
              <a:rPr lang="en-US" altLang="ko-KR" baseline="0" dirty="0" smtClean="0"/>
              <a:t>, </a:t>
            </a:r>
            <a:endParaRPr dirty="0"/>
          </a:p>
        </p:txBody>
      </p:sp>
      <p:sp>
        <p:nvSpPr>
          <p:cNvPr id="75" name="Google Shape;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9460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 smtClean="0">
                <a:effectLst/>
              </a:rPr>
              <a:t>청각장애인은 모든 판단을 시각으로 하기 때문에 비장애인보다 수용할 수 있는 정보량이 적어 신속히 대처하기 어렵다</a:t>
            </a:r>
            <a:r>
              <a:rPr lang="en-US" altLang="ko-KR" dirty="0" smtClean="0">
                <a:effectLst/>
              </a:rPr>
              <a:t>. 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hlinkClick r:id="rId3"/>
              </a:rPr>
              <a:t>http://www.ablenews.co.kr/News/NewsContent.aspx?CategoryCode=0018&amp;NewsCode=001820171121172124767948</a:t>
            </a:r>
            <a:endParaRPr dirty="0"/>
          </a:p>
        </p:txBody>
      </p:sp>
      <p:sp>
        <p:nvSpPr>
          <p:cNvPr id="75" name="Google Shape;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75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AutoNum type="arabicPeriod"/>
            </a:pPr>
            <a:r>
              <a:rPr lang="en-US" sz="1200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Research Group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Concurrent activation</a:t>
            </a:r>
            <a:endParaRPr dirty="0"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    - Principle</a:t>
            </a:r>
            <a:endParaRPr dirty="0"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    - Advantage 1</a:t>
            </a:r>
            <a:endParaRPr dirty="0"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    - Advantage 2</a:t>
            </a:r>
            <a:endParaRPr dirty="0"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    - Advantage 3</a:t>
            </a:r>
            <a:endParaRPr dirty="0"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3. Application</a:t>
            </a:r>
            <a:endParaRPr dirty="0"/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1200" dirty="0" err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Futher</a:t>
            </a:r>
            <a:r>
              <a:rPr lang="en-US" sz="1200" dirty="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 Study</a:t>
            </a:r>
            <a:endParaRPr dirty="0"/>
          </a:p>
          <a:p>
            <a:pPr marL="342900" lvl="0" indent="-2667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dirty="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27E85-AF1E-4393-B96D-8741F07BCA6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06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103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27E85-AF1E-4393-B96D-8741F07BCA6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41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3875780" y="171450"/>
            <a:ext cx="8098506" cy="652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>
            <a:spLocks noGrp="1"/>
          </p:cNvSpPr>
          <p:nvPr>
            <p:ph type="pic" idx="2"/>
          </p:nvPr>
        </p:nvSpPr>
        <p:spPr>
          <a:xfrm>
            <a:off x="7250617" y="2835370"/>
            <a:ext cx="3619496" cy="362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6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9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50617" y="2835370"/>
            <a:ext cx="3619496" cy="3624498"/>
          </a:xfrm>
          <a:custGeom>
            <a:avLst/>
            <a:gdLst>
              <a:gd name="connsiteX0" fmla="*/ 2297113 w 4594226"/>
              <a:gd name="connsiteY0" fmla="*/ 0 h 4600576"/>
              <a:gd name="connsiteX1" fmla="*/ 4594226 w 4594226"/>
              <a:gd name="connsiteY1" fmla="*/ 2300288 h 4600576"/>
              <a:gd name="connsiteX2" fmla="*/ 2297113 w 4594226"/>
              <a:gd name="connsiteY2" fmla="*/ 4600576 h 4600576"/>
              <a:gd name="connsiteX3" fmla="*/ 0 w 4594226"/>
              <a:gd name="connsiteY3" fmla="*/ 2300288 h 4600576"/>
              <a:gd name="connsiteX4" fmla="*/ 2297113 w 4594226"/>
              <a:gd name="connsiteY4" fmla="*/ 0 h 460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4226" h="4600576">
                <a:moveTo>
                  <a:pt x="2297113" y="0"/>
                </a:moveTo>
                <a:cubicBezTo>
                  <a:pt x="3565773" y="0"/>
                  <a:pt x="4594226" y="1029874"/>
                  <a:pt x="4594226" y="2300288"/>
                </a:cubicBezTo>
                <a:cubicBezTo>
                  <a:pt x="4594226" y="3570702"/>
                  <a:pt x="3565773" y="4600576"/>
                  <a:pt x="2297113" y="4600576"/>
                </a:cubicBezTo>
                <a:cubicBezTo>
                  <a:pt x="1028453" y="4600576"/>
                  <a:pt x="0" y="3570702"/>
                  <a:pt x="0" y="2300288"/>
                </a:cubicBezTo>
                <a:cubicBezTo>
                  <a:pt x="0" y="1029874"/>
                  <a:pt x="1028453" y="0"/>
                  <a:pt x="22971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8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hyperlink" Target="https://blog.naver.com/acornzone/221412817022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google.com/url?sa=i&amp;source=images&amp;cd=&amp;ved=2ahUKEwjD8vWzsdTiAhXPBIgKHbWjDtgQjRx6BAgBEAU&amp;url=https://www.blogsdna.com/29717/install-ffmpeg-windows.htm&amp;psig=AOvVaw0Wy4RCV7Ww_MZVyeTtDxeF&amp;ust=1559894310967800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jpeg"/><Relationship Id="rId5" Type="http://schemas.openxmlformats.org/officeDocument/2006/relationships/hyperlink" Target="http://parse.ele.tue.nl/cluster/2/CNNArchitecture.jpg" TargetMode="External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tmp"/><Relationship Id="rId5" Type="http://schemas.openxmlformats.org/officeDocument/2006/relationships/image" Target="../media/image2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tn.co.kr/_ln/0115_201612152048325897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www.ablenews.co.kr/News/NewsContent.aspx?CategoryCode=0018&amp;NewsCode=00182017112117212476794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3.mp4"/><Relationship Id="rId7" Type="http://schemas.openxmlformats.org/officeDocument/2006/relationships/image" Target="../media/image5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keunwoochoi.blogspot.kr/2016/01/blog-post.html" TargetMode="External"/><Relationship Id="rId5" Type="http://schemas.openxmlformats.org/officeDocument/2006/relationships/hyperlink" Target="http://flask.pocoo.org/" TargetMode="External"/><Relationship Id="rId4" Type="http://schemas.openxmlformats.org/officeDocument/2006/relationships/hyperlink" Target="https://librosa.github.i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hyperlink" Target="http://www.cowalknews.co.kr/news/articleView.html?idxno=1535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ablenews.co.kr/News/NewsContent.aspx?CategoryCode=0018&amp;NewsCode=001820171121172124767948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3.tmp"/><Relationship Id="rId4" Type="http://schemas.openxmlformats.org/officeDocument/2006/relationships/image" Target="../media/image9.png"/><Relationship Id="rId9" Type="http://schemas.openxmlformats.org/officeDocument/2006/relationships/image" Target="../media/image12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lenews.co.kr/News/NewsContent.aspx?CategoryCode=0018&amp;NewsCode=001820171121172124767948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544" y="2307119"/>
            <a:ext cx="2223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Yonsei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 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University </a:t>
            </a:r>
          </a:p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BME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2626" y="685476"/>
            <a:ext cx="110257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청각장애인을 위한 </a:t>
            </a:r>
            <a:r>
              <a:rPr lang="en-US" altLang="ko-KR" sz="4400" dirty="0" err="1" smtClean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Tensorflow</a:t>
            </a:r>
            <a:r>
              <a:rPr lang="ko-KR" altLang="en-US" sz="4400" dirty="0" smtClean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기반 위험 소리 </a:t>
            </a:r>
            <a:r>
              <a:rPr lang="ko-KR" altLang="en-US" sz="4400" dirty="0" err="1" smtClean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알람</a:t>
            </a:r>
            <a:r>
              <a:rPr lang="ko-KR" altLang="en-US" sz="4400" dirty="0" smtClean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어플리케이션 개발</a:t>
            </a:r>
            <a:endParaRPr lang="en-US" sz="88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332" y="55860"/>
            <a:ext cx="72000" cy="6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1332" y="3156405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4" name="Freeform 81"/>
          <p:cNvSpPr>
            <a:spLocks/>
          </p:cNvSpPr>
          <p:nvPr/>
        </p:nvSpPr>
        <p:spPr bwMode="auto">
          <a:xfrm>
            <a:off x="8370210" y="5040313"/>
            <a:ext cx="201613" cy="288925"/>
          </a:xfrm>
          <a:custGeom>
            <a:avLst/>
            <a:gdLst>
              <a:gd name="T0" fmla="*/ 93 w 127"/>
              <a:gd name="T1" fmla="*/ 164 h 182"/>
              <a:gd name="T2" fmla="*/ 20 w 127"/>
              <a:gd name="T3" fmla="*/ 91 h 182"/>
              <a:gd name="T4" fmla="*/ 93 w 127"/>
              <a:gd name="T5" fmla="*/ 18 h 182"/>
              <a:gd name="T6" fmla="*/ 117 w 127"/>
              <a:gd name="T7" fmla="*/ 44 h 182"/>
              <a:gd name="T8" fmla="*/ 127 w 127"/>
              <a:gd name="T9" fmla="*/ 34 h 182"/>
              <a:gd name="T10" fmla="*/ 93 w 127"/>
              <a:gd name="T11" fmla="*/ 0 h 182"/>
              <a:gd name="T12" fmla="*/ 0 w 127"/>
              <a:gd name="T13" fmla="*/ 91 h 182"/>
              <a:gd name="T14" fmla="*/ 93 w 127"/>
              <a:gd name="T15" fmla="*/ 182 h 182"/>
              <a:gd name="T16" fmla="*/ 127 w 127"/>
              <a:gd name="T17" fmla="*/ 148 h 182"/>
              <a:gd name="T18" fmla="*/ 117 w 127"/>
              <a:gd name="T19" fmla="*/ 138 h 182"/>
              <a:gd name="T20" fmla="*/ 93 w 127"/>
              <a:gd name="T21" fmla="*/ 16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7" h="182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5" name="Freeform 82"/>
          <p:cNvSpPr>
            <a:spLocks noEditPoints="1"/>
          </p:cNvSpPr>
          <p:nvPr/>
        </p:nvSpPr>
        <p:spPr bwMode="auto">
          <a:xfrm>
            <a:off x="8497210" y="5040313"/>
            <a:ext cx="290513" cy="288925"/>
          </a:xfrm>
          <a:custGeom>
            <a:avLst/>
            <a:gdLst>
              <a:gd name="T0" fmla="*/ 91 w 183"/>
              <a:gd name="T1" fmla="*/ 0 h 182"/>
              <a:gd name="T2" fmla="*/ 0 w 183"/>
              <a:gd name="T3" fmla="*/ 91 h 182"/>
              <a:gd name="T4" fmla="*/ 91 w 183"/>
              <a:gd name="T5" fmla="*/ 182 h 182"/>
              <a:gd name="T6" fmla="*/ 183 w 183"/>
              <a:gd name="T7" fmla="*/ 91 h 182"/>
              <a:gd name="T8" fmla="*/ 91 w 183"/>
              <a:gd name="T9" fmla="*/ 0 h 182"/>
              <a:gd name="T10" fmla="*/ 18 w 183"/>
              <a:gd name="T11" fmla="*/ 91 h 182"/>
              <a:gd name="T12" fmla="*/ 91 w 183"/>
              <a:gd name="T13" fmla="*/ 18 h 182"/>
              <a:gd name="T14" fmla="*/ 164 w 183"/>
              <a:gd name="T15" fmla="*/ 91 h 182"/>
              <a:gd name="T16" fmla="*/ 91 w 183"/>
              <a:gd name="T17" fmla="*/ 164 h 182"/>
              <a:gd name="T18" fmla="*/ 18 w 183"/>
              <a:gd name="T19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" h="182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8" name="TextBox 1927"/>
          <p:cNvSpPr txBox="1"/>
          <p:nvPr/>
        </p:nvSpPr>
        <p:spPr>
          <a:xfrm>
            <a:off x="7502260" y="4011987"/>
            <a:ext cx="21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Montserrat" panose="00000500000000000000" pitchFamily="50" charset="0"/>
                <a:ea typeface="Raleway" pitchFamily="2" charset="0"/>
                <a:cs typeface="Lato" panose="020F0502020204030203" pitchFamily="34" charset="0"/>
              </a:rPr>
              <a:t>we are the profesional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7416" y="5813144"/>
            <a:ext cx="4199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2013272059 </a:t>
            </a:r>
            <a:r>
              <a:rPr lang="en-US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Sunggu</a:t>
            </a: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 Kyung</a:t>
            </a:r>
          </a:p>
          <a:p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2013272064 </a:t>
            </a:r>
            <a:r>
              <a:rPr lang="en-US" altLang="ko-KR" sz="20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Yeongjun</a:t>
            </a:r>
            <a:r>
              <a:rPr lang="en-US" altLang="ko-KR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 </a:t>
            </a:r>
            <a:r>
              <a:rPr lang="en-US" altLang="ko-KR" sz="20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  <a:cs typeface="Lato" panose="020F0502020204030203" pitchFamily="34" charset="0"/>
              </a:rPr>
              <a:t>Jeong</a:t>
            </a:r>
            <a:endParaRPr lang="en-US" altLang="ko-KR" sz="2000" b="1" dirty="0">
              <a:solidFill>
                <a:schemeClr val="accent1">
                  <a:lumMod val="60000"/>
                  <a:lumOff val="40000"/>
                </a:schemeClr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  <a:cs typeface="Lato" panose="020F0502020204030203" pitchFamily="34" charset="0"/>
            </a:endParaRPr>
          </a:p>
        </p:txBody>
      </p:sp>
      <p:sp>
        <p:nvSpPr>
          <p:cNvPr id="17" name="Rectangle 6"/>
          <p:cNvSpPr/>
          <p:nvPr/>
        </p:nvSpPr>
        <p:spPr>
          <a:xfrm>
            <a:off x="691332" y="3044406"/>
            <a:ext cx="72000" cy="36065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65926" y="2147920"/>
            <a:ext cx="23605757" cy="95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&lt;strong&gt;자동차&lt;/strong&gt; 차량 파란색 확인 · Pixabay의 무료 벡터 그래픽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22" y="3471149"/>
            <a:ext cx="3949700" cy="1974850"/>
          </a:xfrm>
          <a:prstGeom prst="rect">
            <a:avLst/>
          </a:prstGeom>
        </p:spPr>
      </p:pic>
      <p:pic>
        <p:nvPicPr>
          <p:cNvPr id="1026" name="Picture 2" descr="인공지능에 관심이 있다면 배워야 할 것들">
            <a:hlinkClick r:id="rId4" tooltip="인공지능에 관심이 있다면 배워야 할 것들 블로그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830" y="3918490"/>
            <a:ext cx="4725669" cy="265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Happy Programmer~ :: 안드로이드: Vibrator &lt;strong&gt;진동&lt;/strong&gt; 사용 예제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913" y="1822674"/>
            <a:ext cx="2443463" cy="24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2;p11"/>
          <p:cNvSpPr/>
          <p:nvPr/>
        </p:nvSpPr>
        <p:spPr>
          <a:xfrm>
            <a:off x="-33452" y="-5357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Matlab</a:t>
            </a:r>
            <a:r>
              <a:rPr 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4" y="576070"/>
            <a:ext cx="2234635" cy="889082"/>
          </a:xfrm>
          <a:prstGeom prst="rect">
            <a:avLst/>
          </a:prstGeom>
          <a:noFill/>
          <a:ln w="34925">
            <a:noFill/>
          </a:ln>
        </p:spPr>
      </p:pic>
      <p:pic>
        <p:nvPicPr>
          <p:cNvPr id="1026" name="Picture 2" descr="Image result for ffmpe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37" y="5777255"/>
            <a:ext cx="1834105" cy="96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[인공지능 in IT] &lt;strong&gt;음성&lt;/strong&gt;인식 스피커와 패스를 주고 받을 수 있을까 ...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42" y="1762424"/>
            <a:ext cx="2677628" cy="126603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1351918" y="3216711"/>
            <a:ext cx="26056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351918" y="3033793"/>
            <a:ext cx="0" cy="371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972514" y="3055566"/>
            <a:ext cx="0" cy="371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그림 40" descr="[인공지능 in IT] &lt;strong&gt;음성&lt;/strong&gt;인식 스피커와 패스를 주고 받을 수 있을까 ...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16" y="1745315"/>
            <a:ext cx="2677628" cy="1266035"/>
          </a:xfrm>
          <a:prstGeom prst="rect">
            <a:avLst/>
          </a:prstGeom>
        </p:spPr>
      </p:pic>
      <p:sp>
        <p:nvSpPr>
          <p:cNvPr id="42" name="Google Shape;62;p7"/>
          <p:cNvSpPr txBox="1"/>
          <p:nvPr/>
        </p:nvSpPr>
        <p:spPr>
          <a:xfrm>
            <a:off x="1366819" y="3333065"/>
            <a:ext cx="2338151" cy="44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1</a:t>
            </a:r>
            <a:r>
              <a:rPr lang="ko-KR" alt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초</a:t>
            </a:r>
            <a:endParaRPr sz="16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0" name="도넛 39"/>
          <p:cNvSpPr/>
          <p:nvPr/>
        </p:nvSpPr>
        <p:spPr>
          <a:xfrm>
            <a:off x="2515560" y="1658228"/>
            <a:ext cx="233756" cy="259006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Google Shape;62;p7"/>
          <p:cNvSpPr txBox="1"/>
          <p:nvPr/>
        </p:nvSpPr>
        <p:spPr>
          <a:xfrm>
            <a:off x="2708067" y="1573092"/>
            <a:ext cx="852524" cy="23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rPr>
              <a:t>Max point</a:t>
            </a:r>
            <a:endParaRPr sz="1100" b="1" dirty="0">
              <a:solidFill>
                <a:srgbClr val="FF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45" name="직선 연결선 44"/>
          <p:cNvCxnSpPr>
            <a:stCxn id="40" idx="4"/>
          </p:cNvCxnSpPr>
          <p:nvPr/>
        </p:nvCxnSpPr>
        <p:spPr>
          <a:xfrm flipH="1">
            <a:off x="2618688" y="1917234"/>
            <a:ext cx="13750" cy="12275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자유형 49"/>
          <p:cNvSpPr/>
          <p:nvPr/>
        </p:nvSpPr>
        <p:spPr>
          <a:xfrm>
            <a:off x="2626713" y="2758353"/>
            <a:ext cx="1160760" cy="387329"/>
          </a:xfrm>
          <a:custGeom>
            <a:avLst/>
            <a:gdLst>
              <a:gd name="connsiteX0" fmla="*/ 0 w 1485040"/>
              <a:gd name="connsiteY0" fmla="*/ 536513 h 536513"/>
              <a:gd name="connsiteX1" fmla="*/ 776896 w 1485040"/>
              <a:gd name="connsiteY1" fmla="*/ 249 h 536513"/>
              <a:gd name="connsiteX2" fmla="*/ 1485040 w 1485040"/>
              <a:gd name="connsiteY2" fmla="*/ 481512 h 53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040" h="536513">
                <a:moveTo>
                  <a:pt x="0" y="536513"/>
                </a:moveTo>
                <a:cubicBezTo>
                  <a:pt x="264694" y="272964"/>
                  <a:pt x="529389" y="9416"/>
                  <a:pt x="776896" y="249"/>
                </a:cubicBezTo>
                <a:cubicBezTo>
                  <a:pt x="1024403" y="-8918"/>
                  <a:pt x="1254721" y="236297"/>
                  <a:pt x="1485040" y="481512"/>
                </a:cubicBezTo>
              </a:path>
            </a:pathLst>
          </a:custGeom>
          <a:noFill/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>
            <a:off x="1455047" y="2787001"/>
            <a:ext cx="1144162" cy="357811"/>
          </a:xfrm>
          <a:custGeom>
            <a:avLst/>
            <a:gdLst>
              <a:gd name="connsiteX0" fmla="*/ 0 w 1485040"/>
              <a:gd name="connsiteY0" fmla="*/ 536513 h 536513"/>
              <a:gd name="connsiteX1" fmla="*/ 776896 w 1485040"/>
              <a:gd name="connsiteY1" fmla="*/ 249 h 536513"/>
              <a:gd name="connsiteX2" fmla="*/ 1485040 w 1485040"/>
              <a:gd name="connsiteY2" fmla="*/ 481512 h 53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040" h="536513">
                <a:moveTo>
                  <a:pt x="0" y="536513"/>
                </a:moveTo>
                <a:cubicBezTo>
                  <a:pt x="264694" y="272964"/>
                  <a:pt x="529389" y="9416"/>
                  <a:pt x="776896" y="249"/>
                </a:cubicBezTo>
                <a:cubicBezTo>
                  <a:pt x="1024403" y="-8918"/>
                  <a:pt x="1254721" y="236297"/>
                  <a:pt x="1485040" y="481512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Google Shape;62;p7"/>
          <p:cNvSpPr txBox="1"/>
          <p:nvPr/>
        </p:nvSpPr>
        <p:spPr>
          <a:xfrm>
            <a:off x="-100878" y="1688659"/>
            <a:ext cx="1349696" cy="41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1</a:t>
            </a:r>
            <a:r>
              <a:rPr lang="en-US" sz="1600" b="1" dirty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sz="16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" name="Google Shape;62;p7"/>
          <p:cNvSpPr txBox="1"/>
          <p:nvPr/>
        </p:nvSpPr>
        <p:spPr>
          <a:xfrm>
            <a:off x="-100878" y="3685557"/>
            <a:ext cx="1349696" cy="41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2</a:t>
            </a:r>
            <a:r>
              <a:rPr 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sz="16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7" name="Google Shape;62;p7"/>
          <p:cNvSpPr txBox="1"/>
          <p:nvPr/>
        </p:nvSpPr>
        <p:spPr>
          <a:xfrm>
            <a:off x="6487795" y="2071612"/>
            <a:ext cx="3081270" cy="73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:   RMS -&gt; Max Point -&gt; </a:t>
            </a:r>
            <a:r>
              <a:rPr lang="ko-KR" alt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앞</a:t>
            </a:r>
            <a:r>
              <a:rPr lang="en-US" altLang="ko-KR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</a:t>
            </a:r>
            <a:r>
              <a:rPr lang="ko-KR" alt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뒤로 음성 자르기</a:t>
            </a:r>
            <a:endParaRPr sz="16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954303" y="5196841"/>
            <a:ext cx="26056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954303" y="5013923"/>
            <a:ext cx="0" cy="371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574899" y="5035696"/>
            <a:ext cx="0" cy="371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Google Shape;62;p7"/>
          <p:cNvSpPr txBox="1"/>
          <p:nvPr/>
        </p:nvSpPr>
        <p:spPr>
          <a:xfrm>
            <a:off x="969204" y="5313195"/>
            <a:ext cx="2338151" cy="44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1</a:t>
            </a:r>
            <a:r>
              <a:rPr lang="ko-KR" alt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초</a:t>
            </a:r>
            <a:endParaRPr sz="16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027" name="직선 연결선 1026"/>
          <p:cNvCxnSpPr/>
          <p:nvPr/>
        </p:nvCxnSpPr>
        <p:spPr>
          <a:xfrm flipV="1">
            <a:off x="1735692" y="4479472"/>
            <a:ext cx="1871108" cy="1632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85" y="3977993"/>
            <a:ext cx="1048524" cy="1034995"/>
          </a:xfrm>
          <a:prstGeom prst="rect">
            <a:avLst/>
          </a:prstGeom>
        </p:spPr>
      </p:pic>
      <p:sp>
        <p:nvSpPr>
          <p:cNvPr id="75" name="자유형 74"/>
          <p:cNvSpPr/>
          <p:nvPr/>
        </p:nvSpPr>
        <p:spPr>
          <a:xfrm>
            <a:off x="1904795" y="4011387"/>
            <a:ext cx="1633436" cy="434691"/>
          </a:xfrm>
          <a:custGeom>
            <a:avLst/>
            <a:gdLst>
              <a:gd name="connsiteX0" fmla="*/ 0 w 1485040"/>
              <a:gd name="connsiteY0" fmla="*/ 536513 h 536513"/>
              <a:gd name="connsiteX1" fmla="*/ 776896 w 1485040"/>
              <a:gd name="connsiteY1" fmla="*/ 249 h 536513"/>
              <a:gd name="connsiteX2" fmla="*/ 1485040 w 1485040"/>
              <a:gd name="connsiteY2" fmla="*/ 481512 h 53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040" h="536513">
                <a:moveTo>
                  <a:pt x="0" y="536513"/>
                </a:moveTo>
                <a:cubicBezTo>
                  <a:pt x="264694" y="272964"/>
                  <a:pt x="529389" y="9416"/>
                  <a:pt x="776896" y="249"/>
                </a:cubicBezTo>
                <a:cubicBezTo>
                  <a:pt x="1024403" y="-8918"/>
                  <a:pt x="1254721" y="236297"/>
                  <a:pt x="1485040" y="481512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Google Shape;62;p7"/>
          <p:cNvSpPr txBox="1"/>
          <p:nvPr/>
        </p:nvSpPr>
        <p:spPr>
          <a:xfrm>
            <a:off x="3029802" y="3767348"/>
            <a:ext cx="1113222" cy="25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smtClean="0">
                <a:solidFill>
                  <a:schemeClr val="accent6">
                    <a:lumMod val="75000"/>
                  </a:schemeClr>
                </a:solidFill>
                <a:latin typeface="Lato Light"/>
                <a:ea typeface="Lato Light"/>
                <a:cs typeface="Lato Light"/>
                <a:sym typeface="Lato Light"/>
              </a:rPr>
              <a:t>Zero Padding</a:t>
            </a:r>
            <a:endParaRPr sz="1100" b="1" dirty="0">
              <a:solidFill>
                <a:schemeClr val="accent6">
                  <a:lumMod val="75000"/>
                </a:schemeClr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" name="Google Shape;62;p7"/>
          <p:cNvSpPr txBox="1"/>
          <p:nvPr/>
        </p:nvSpPr>
        <p:spPr>
          <a:xfrm>
            <a:off x="-146796" y="5682455"/>
            <a:ext cx="1349696" cy="41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3)</a:t>
            </a:r>
            <a:endParaRPr sz="16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" name="Google Shape;62;p7"/>
          <p:cNvSpPr txBox="1"/>
          <p:nvPr/>
        </p:nvSpPr>
        <p:spPr>
          <a:xfrm>
            <a:off x="6293822" y="4160495"/>
            <a:ext cx="3081270" cy="73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:    Zero Padding</a:t>
            </a:r>
            <a:r>
              <a:rPr lang="ko-KR" alt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으로 </a:t>
            </a:r>
            <a:r>
              <a:rPr lang="en-US" altLang="ko-KR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1</a:t>
            </a:r>
            <a:r>
              <a:rPr lang="ko-KR" alt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초짜리 음성 만들기</a:t>
            </a:r>
            <a:endParaRPr sz="16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" name="Google Shape;62;p7"/>
          <p:cNvSpPr txBox="1"/>
          <p:nvPr/>
        </p:nvSpPr>
        <p:spPr>
          <a:xfrm>
            <a:off x="2535894" y="6065778"/>
            <a:ext cx="3337505" cy="37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:  </a:t>
            </a:r>
            <a:r>
              <a:rPr lang="ko-KR" altLang="en-US" sz="16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강력한 음원 파일 변환 프로그램</a:t>
            </a:r>
            <a:endParaRPr sz="16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36" name="그림 10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300" y="5250064"/>
            <a:ext cx="2602792" cy="1514579"/>
          </a:xfrm>
          <a:prstGeom prst="rect">
            <a:avLst/>
          </a:prstGeom>
        </p:spPr>
      </p:pic>
      <p:sp>
        <p:nvSpPr>
          <p:cNvPr id="83" name="오른쪽 화살표 82"/>
          <p:cNvSpPr/>
          <p:nvPr/>
        </p:nvSpPr>
        <p:spPr>
          <a:xfrm>
            <a:off x="5906483" y="6153719"/>
            <a:ext cx="373876" cy="1953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8" name="순서도: 연결자 1037"/>
          <p:cNvSpPr/>
          <p:nvPr/>
        </p:nvSpPr>
        <p:spPr>
          <a:xfrm>
            <a:off x="163690" y="1015997"/>
            <a:ext cx="84667" cy="8363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62;p7"/>
          <p:cNvSpPr txBox="1"/>
          <p:nvPr/>
        </p:nvSpPr>
        <p:spPr>
          <a:xfrm>
            <a:off x="2448320" y="857243"/>
            <a:ext cx="6756192" cy="41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: 16KHz, 16Bit, 1</a:t>
            </a:r>
            <a:r>
              <a:rPr lang="ko-KR" altLang="en-US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초</a:t>
            </a:r>
            <a:r>
              <a:rPr lang="en-US" altLang="ko-KR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,</a:t>
            </a:r>
            <a:r>
              <a:rPr lang="en-US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 Mono Channel Wav Data </a:t>
            </a:r>
            <a:r>
              <a:rPr lang="ko-KR" altLang="en-US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필요 </a:t>
            </a:r>
            <a:r>
              <a:rPr lang="en-US" altLang="ko-KR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안드로이드 </a:t>
            </a:r>
            <a:r>
              <a:rPr lang="en-US" altLang="ko-KR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Default) </a:t>
            </a:r>
            <a:r>
              <a:rPr lang="ko-KR" altLang="en-US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값</a:t>
            </a:r>
            <a:r>
              <a:rPr lang="en-US" altLang="ko-KR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)</a:t>
            </a:r>
            <a:endParaRPr sz="1600" b="1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5817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9710500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 smtClean="0">
                <a:solidFill>
                  <a:schemeClr val="accent1"/>
                </a:solidFill>
              </a:rPr>
              <a:t>Tensorflow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69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2;p11"/>
          <p:cNvSpPr/>
          <p:nvPr/>
        </p:nvSpPr>
        <p:spPr>
          <a:xfrm>
            <a:off x="-33452" y="-88533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3200" b="1" dirty="0" smtClean="0">
                <a:solidFill>
                  <a:schemeClr val="accent1"/>
                </a:solidFill>
              </a:rPr>
              <a:t>CNN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0" y="840117"/>
            <a:ext cx="2056985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5878014" y="782652"/>
            <a:ext cx="3055200" cy="244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b="1" dirty="0" smtClean="0"/>
              <a:t>MFCC </a:t>
            </a:r>
            <a:r>
              <a:rPr lang="en-US" altLang="ko-KR" sz="1100" b="1" dirty="0"/>
              <a:t>(Mel Frequency </a:t>
            </a:r>
            <a:r>
              <a:rPr lang="en-US" altLang="ko-KR" sz="1100" b="1" dirty="0" err="1"/>
              <a:t>Cepstral</a:t>
            </a:r>
            <a:r>
              <a:rPr lang="en-US" altLang="ko-KR" sz="1100" b="1" dirty="0"/>
              <a:t> Coefficient</a:t>
            </a:r>
            <a:r>
              <a:rPr lang="en-US" altLang="ko-KR" sz="1100" b="1" dirty="0" smtClean="0"/>
              <a:t>)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050" name="Picture 2" descr="example_image">
            <a:hlinkClick r:id="rId5" tooltip="Convolution Neural Network Architectur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34" y="1232542"/>
            <a:ext cx="8687153" cy="270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andicam 2019-06-06 17-47-33-5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3012" y="4336239"/>
            <a:ext cx="2972026" cy="21644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57956" y="2369221"/>
            <a:ext cx="920044" cy="72957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492" y="2206123"/>
            <a:ext cx="872096" cy="9161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53911" y="1783644"/>
            <a:ext cx="773289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1020576" y="1717669"/>
            <a:ext cx="820535" cy="255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  <a:defRPr/>
            </a:pPr>
            <a:r>
              <a:rPr kumimoji="0" lang="en-US" altLang="ko-KR" sz="105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98</a:t>
            </a:r>
            <a:r>
              <a:rPr kumimoji="0" lang="en-US" altLang="ko-KR" sz="105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x 40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999012" y="4336239"/>
            <a:ext cx="5224010" cy="2307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ko-KR" altLang="en-US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인식의 </a:t>
            </a:r>
            <a:r>
              <a:rPr lang="ko-KR" altLang="en-US" sz="2000" b="1" noProof="0" dirty="0" err="1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은총알</a:t>
            </a:r>
            <a:r>
              <a:rPr lang="ko-KR" altLang="en-US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CNN</a:t>
            </a:r>
          </a:p>
          <a:p>
            <a:pPr>
              <a:buClrTx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DNN </a:t>
            </a:r>
            <a:r>
              <a:rPr lang="ko-KR" altLang="en-US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보다 적은 </a:t>
            </a: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Weight </a:t>
            </a:r>
            <a:r>
              <a:rPr lang="ko-KR" altLang="en-US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와 </a:t>
            </a: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Bias</a:t>
            </a:r>
            <a:r>
              <a:rPr lang="ko-KR" altLang="en-US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로 인해 </a:t>
            </a:r>
            <a:r>
              <a:rPr lang="ko-KR" altLang="en-US" sz="2000" b="1" noProof="0" dirty="0" smtClean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계산이 매우 빠르다</a:t>
            </a: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>
              <a:buClrTx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오버 피팅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2000" b="1" dirty="0" smtClean="0">
                <a:solidFill>
                  <a:srgbClr val="7030A0"/>
                </a:solidFill>
                <a:latin typeface="맑은 고딕" panose="020F0502020204030204"/>
                <a:ea typeface="맑은 고딕" panose="020B0503020000020004" pitchFamily="50" charset="-127"/>
              </a:rPr>
              <a:t>일반적 패턴이 아닌 훈련 샘플 자체만을 고정하여 학습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막기 위해 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Dropout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기법 사용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순서도: 연결자 28"/>
          <p:cNvSpPr/>
          <p:nvPr/>
        </p:nvSpPr>
        <p:spPr>
          <a:xfrm>
            <a:off x="163690" y="1015997"/>
            <a:ext cx="84667" cy="8363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244" y="710686"/>
            <a:ext cx="2332455" cy="543484"/>
          </a:xfrm>
          <a:prstGeom prst="rect">
            <a:avLst/>
          </a:prstGeom>
          <a:ln w="34925">
            <a:noFill/>
          </a:ln>
        </p:spPr>
      </p:pic>
    </p:spTree>
    <p:extLst>
      <p:ext uri="{BB962C8B-B14F-4D97-AF65-F5344CB8AC3E}">
        <p14:creationId xmlns:p14="http://schemas.microsoft.com/office/powerpoint/2010/main" val="426575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678310" y="1462957"/>
            <a:ext cx="3809999" cy="5073471"/>
            <a:chOff x="5643073" y="2095854"/>
            <a:chExt cx="3715284" cy="4429123"/>
          </a:xfrm>
        </p:grpSpPr>
        <p:grpSp>
          <p:nvGrpSpPr>
            <p:cNvPr id="20" name="그룹 19"/>
            <p:cNvGrpSpPr/>
            <p:nvPr/>
          </p:nvGrpSpPr>
          <p:grpSpPr>
            <a:xfrm>
              <a:off x="5643073" y="2254521"/>
              <a:ext cx="3715284" cy="4270456"/>
              <a:chOff x="1867229" y="1250624"/>
              <a:chExt cx="5502677" cy="5330179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7229" y="1250624"/>
                <a:ext cx="5502677" cy="5330179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 flipV="1">
                <a:off x="4189743" y="1313166"/>
                <a:ext cx="759076" cy="625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6877131" y="2095854"/>
              <a:ext cx="1368373" cy="31733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Tx/>
                <a:buNone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Spectrogram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1" y="808938"/>
            <a:ext cx="7032978" cy="649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/>
              <a:t>MFCC </a:t>
            </a:r>
            <a:r>
              <a:rPr lang="en-US" altLang="ko-KR" sz="2400" b="1" dirty="0"/>
              <a:t>(Mel Frequency </a:t>
            </a:r>
            <a:r>
              <a:rPr lang="en-US" altLang="ko-KR" sz="2400" b="1" dirty="0" err="1"/>
              <a:t>Cepstral</a:t>
            </a:r>
            <a:r>
              <a:rPr lang="en-US" altLang="ko-KR" sz="2400" b="1" dirty="0"/>
              <a:t> Coefficient</a:t>
            </a:r>
            <a:r>
              <a:rPr lang="en-US" altLang="ko-KR" sz="2400" b="1" dirty="0" smtClean="0"/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Google Shape;142;p11"/>
          <p:cNvSpPr/>
          <p:nvPr/>
        </p:nvSpPr>
        <p:spPr>
          <a:xfrm>
            <a:off x="-33452" y="-88533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2800" b="1" dirty="0" smtClean="0">
                <a:solidFill>
                  <a:schemeClr val="accent1"/>
                </a:solidFill>
              </a:rPr>
              <a:t>2D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이미지화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92855" y="2058647"/>
            <a:ext cx="5115522" cy="4667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음성인식 방면에서 가장 널리 사용되는 기법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b="1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프레임 기반 특징 추출 값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MFCC</a:t>
            </a:r>
            <a:r>
              <a:rPr kumimoji="0" lang="en-US" altLang="ko-KR" sz="14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= 40 </a:t>
            </a:r>
            <a:r>
              <a:rPr kumimoji="0" lang="ko-KR" altLang="en-US" sz="14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사용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lang="en-US" altLang="ko-KR" sz="16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각 프레임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수십 </a:t>
            </a:r>
            <a:r>
              <a:rPr kumimoji="0" lang="en-US" altLang="ko-KR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ms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마다 파워 스펙트럼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주파수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을 분석하고 그</a:t>
            </a:r>
            <a:r>
              <a:rPr kumimoji="0" lang="ko-KR" altLang="en-US" sz="16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값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을 또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MFCC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계수 만큼 단계로 나눈 값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en-US" altLang="ko-KR" sz="1600" b="1" noProof="0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16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해당하는 주파수 영역을 </a:t>
            </a:r>
            <a:r>
              <a:rPr lang="en-US" altLang="ko-KR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40 MFCC </a:t>
            </a:r>
            <a:r>
              <a:rPr lang="ko-KR" altLang="en-US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차원으로 나눈 값을 </a:t>
            </a:r>
            <a:r>
              <a:rPr lang="en-US" altLang="ko-KR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y</a:t>
            </a:r>
            <a:r>
              <a:rPr lang="ko-KR" altLang="en-US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축으로</a:t>
            </a:r>
            <a:r>
              <a:rPr lang="en-US" altLang="ko-KR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 그에 해당하는 프레임을 </a:t>
            </a:r>
            <a:r>
              <a:rPr lang="en-US" altLang="ko-KR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x</a:t>
            </a:r>
            <a:r>
              <a:rPr lang="ko-KR" altLang="en-US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축으로 쭉 일렬로 나열하면 다음과 같은 </a:t>
            </a:r>
            <a:r>
              <a:rPr lang="en-US" altLang="ko-KR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장의 이미지가 완성됩니다</a:t>
            </a:r>
            <a:r>
              <a:rPr lang="en-US" altLang="ko-KR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b="1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600" b="1" dirty="0">
                <a:solidFill>
                  <a:sysClr val="windowText" lastClr="000000"/>
                </a:solidFill>
                <a:latin typeface="맑은 고딕" panose="020F0502020204030204"/>
              </a:rPr>
              <a:t>Input shape: 98 x </a:t>
            </a:r>
            <a:r>
              <a:rPr lang="en-US" altLang="ko-KR" sz="1600" b="1" dirty="0" smtClean="0">
                <a:solidFill>
                  <a:sysClr val="windowText" lastClr="000000"/>
                </a:solidFill>
                <a:latin typeface="맑은 고딕" panose="020F0502020204030204"/>
              </a:rPr>
              <a:t>40</a:t>
            </a:r>
            <a:endParaRPr lang="en-US" altLang="ko-KR" sz="16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600" b="1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802489" y="6588342"/>
            <a:ext cx="3618089" cy="257321"/>
            <a:chOff x="5802489" y="6588342"/>
            <a:chExt cx="3618089" cy="257321"/>
          </a:xfrm>
        </p:grpSpPr>
        <p:cxnSp>
          <p:nvCxnSpPr>
            <p:cNvPr id="4" name="직선 화살표 연결선 3"/>
            <p:cNvCxnSpPr/>
            <p:nvPr/>
          </p:nvCxnSpPr>
          <p:spPr>
            <a:xfrm>
              <a:off x="5802489" y="6598356"/>
              <a:ext cx="3618089" cy="56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7376806" y="6588342"/>
              <a:ext cx="773772" cy="2573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Tx/>
                <a:buNone/>
                <a:defRPr/>
              </a:pPr>
              <a:r>
                <a:rPr kumimoji="0" lang="en-US" altLang="ko-KR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Time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133558" y="1933827"/>
            <a:ext cx="510666" cy="4611672"/>
            <a:chOff x="5133558" y="1933827"/>
            <a:chExt cx="510666" cy="4611672"/>
          </a:xfrm>
        </p:grpSpPr>
        <p:cxnSp>
          <p:nvCxnSpPr>
            <p:cNvPr id="6" name="직선 화살표 연결선 5"/>
            <p:cNvCxnSpPr/>
            <p:nvPr/>
          </p:nvCxnSpPr>
          <p:spPr>
            <a:xfrm flipH="1">
              <a:off x="5520444" y="1933827"/>
              <a:ext cx="16933" cy="461167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5133558" y="3961906"/>
              <a:ext cx="510666" cy="2206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Tx/>
                <a:buNone/>
                <a:defRPr/>
              </a:pPr>
              <a:r>
                <a:rPr kumimoji="0" lang="en-US" altLang="ko-KR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Hz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7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684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2;p11"/>
          <p:cNvSpPr/>
          <p:nvPr/>
        </p:nvSpPr>
        <p:spPr>
          <a:xfrm>
            <a:off x="-33452" y="-88533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2800" b="1" dirty="0" err="1" smtClean="0">
                <a:solidFill>
                  <a:schemeClr val="accent1"/>
                </a:solidFill>
              </a:rPr>
              <a:t>Tensorboard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및 정확도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-33452" y="801579"/>
            <a:ext cx="2056985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Tensorboard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235" y="1358418"/>
            <a:ext cx="3509226" cy="25865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75" y="4184509"/>
            <a:ext cx="3481886" cy="245818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29268" y="1358418"/>
            <a:ext cx="4736749" cy="5347598"/>
            <a:chOff x="354049" y="1260711"/>
            <a:chExt cx="5306779" cy="548581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049" y="1550242"/>
              <a:ext cx="5306777" cy="519628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050" y="1260711"/>
              <a:ext cx="5306778" cy="289531"/>
            </a:xfrm>
            <a:prstGeom prst="rect">
              <a:avLst/>
            </a:prstGeom>
          </p:spPr>
        </p:pic>
      </p:grp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5570235" y="801578"/>
            <a:ext cx="2056985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0349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2;p11"/>
          <p:cNvSpPr/>
          <p:nvPr/>
        </p:nvSpPr>
        <p:spPr>
          <a:xfrm>
            <a:off x="-33452" y="-88533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2800" b="1" dirty="0" err="1" smtClean="0">
                <a:solidFill>
                  <a:schemeClr val="accent1"/>
                </a:solidFill>
              </a:rPr>
              <a:t>Pb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파일 추출 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(Freeze)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46391" y="989312"/>
            <a:ext cx="3691084" cy="5243954"/>
            <a:chOff x="354049" y="1260711"/>
            <a:chExt cx="5306779" cy="548581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49" y="1550242"/>
              <a:ext cx="5306777" cy="519628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050" y="1260711"/>
              <a:ext cx="5306778" cy="289531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339" y="559955"/>
            <a:ext cx="1751712" cy="604076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355530" y="3008623"/>
            <a:ext cx="1710267" cy="1105393"/>
            <a:chOff x="4355530" y="3008623"/>
            <a:chExt cx="1710267" cy="1105393"/>
          </a:xfrm>
        </p:grpSpPr>
        <p:sp>
          <p:nvSpPr>
            <p:cNvPr id="22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4440541" y="3715723"/>
              <a:ext cx="1540243" cy="3982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Freeze</a:t>
              </a:r>
              <a:r>
                <a:rPr kumimoji="0" lang="en-US" altLang="ko-KR" sz="1800" b="1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800" b="1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과정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" name="오른쪽 화살표 3"/>
            <p:cNvSpPr/>
            <p:nvPr/>
          </p:nvSpPr>
          <p:spPr>
            <a:xfrm>
              <a:off x="4355530" y="3008623"/>
              <a:ext cx="1710267" cy="608840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" name="그림 38" descr="Flocke Schnee Blau · Kostenlose Vektorgrafik auf Pixaba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798">
            <a:off x="3075068" y="1306568"/>
            <a:ext cx="1175549" cy="1111261"/>
          </a:xfrm>
          <a:prstGeom prst="rect">
            <a:avLst/>
          </a:prstGeom>
        </p:spPr>
      </p:pic>
      <p:pic>
        <p:nvPicPr>
          <p:cNvPr id="40" name="그림 39" descr="Flocke Schnee Blau · Kostenlose Vektorgrafik auf Pixabay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798">
            <a:off x="-99418" y="5574824"/>
            <a:ext cx="1134379" cy="1072343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212305" y="1390917"/>
            <a:ext cx="3673292" cy="5289089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8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369017" y="558800"/>
            <a:ext cx="5607037" cy="6167185"/>
            <a:chOff x="2207400" y="958116"/>
            <a:chExt cx="5607037" cy="4088666"/>
          </a:xfrm>
        </p:grpSpPr>
        <p:grpSp>
          <p:nvGrpSpPr>
            <p:cNvPr id="12" name="그룹 11"/>
            <p:cNvGrpSpPr/>
            <p:nvPr/>
          </p:nvGrpSpPr>
          <p:grpSpPr>
            <a:xfrm>
              <a:off x="2207400" y="958116"/>
              <a:ext cx="5532032" cy="4088666"/>
              <a:chOff x="4315600" y="932068"/>
              <a:chExt cx="5532032" cy="4088666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0561" y="2991777"/>
                <a:ext cx="5507071" cy="202895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600" y="932068"/>
                <a:ext cx="5344405" cy="2070381"/>
              </a:xfrm>
              <a:prstGeom prst="rect">
                <a:avLst/>
              </a:prstGeom>
            </p:spPr>
          </p:pic>
        </p:grpSp>
        <p:sp>
          <p:nvSpPr>
            <p:cNvPr id="13" name="직사각형 12"/>
            <p:cNvSpPr/>
            <p:nvPr/>
          </p:nvSpPr>
          <p:spPr>
            <a:xfrm>
              <a:off x="7476064" y="1168399"/>
              <a:ext cx="338373" cy="38481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Google Shape;142;p11"/>
          <p:cNvSpPr/>
          <p:nvPr/>
        </p:nvSpPr>
        <p:spPr>
          <a:xfrm>
            <a:off x="-33452" y="-88533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2800" b="1" dirty="0" smtClean="0">
                <a:solidFill>
                  <a:schemeClr val="accent1"/>
                </a:solidFill>
              </a:rPr>
              <a:t>모델 평가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84667" y="558800"/>
            <a:ext cx="4148665" cy="616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Train : Validation : Test 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= 8 : 1 : 1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기법 사용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en-US" altLang="ko-KR" sz="20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0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Validation Accuracy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란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-&gt; </a:t>
            </a:r>
            <a:r>
              <a:rPr lang="ko-KR" altLang="en-US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훈련도중 값이 고정되는지 검사하기위해</a:t>
            </a:r>
            <a:endParaRPr lang="en-US" altLang="ko-KR" sz="14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훈련 정확도는 높아지지만</a:t>
            </a:r>
            <a:r>
              <a:rPr lang="en-US" altLang="ko-KR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검증 정확도는 이뤄지지 않는 다면 </a:t>
            </a:r>
            <a:r>
              <a:rPr lang="en-US" altLang="ko-KR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-&gt; </a:t>
            </a:r>
            <a:r>
              <a:rPr lang="ko-KR" altLang="en-US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오버 피팅 의심</a:t>
            </a:r>
            <a:r>
              <a:rPr lang="en-US" altLang="ko-KR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!)</a:t>
            </a:r>
          </a:p>
          <a:p>
            <a:pPr marL="0" indent="0">
              <a:buNone/>
            </a:pPr>
            <a:endParaRPr lang="en-US" altLang="ko-KR" sz="14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Test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Accuracy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란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</a:p>
          <a:p>
            <a:pPr marL="0" indent="0">
              <a:buNone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-&gt; </a:t>
            </a:r>
            <a:r>
              <a:rPr lang="ko-KR" altLang="en-US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훈련 완료 후 실제 정확도를 계산하기 위해</a:t>
            </a:r>
            <a:endParaRPr lang="en-US" altLang="ko-KR" sz="14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2000" b="1" dirty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Confusion Matrix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란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en-US" altLang="ko-KR" sz="20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-&gt; </a:t>
            </a:r>
            <a:r>
              <a:rPr lang="ko-KR" altLang="en-US" sz="1400" b="1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컴퓨터가 어떤 실수를 저지르고 있는지 오류를 세부적으로 판단</a:t>
            </a:r>
            <a:endParaRPr lang="en-US" altLang="ko-KR" sz="14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20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20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endParaRPr lang="en-US" altLang="ko-KR" sz="2000" b="1" dirty="0" smtClean="0">
              <a:solidFill>
                <a:sysClr val="windowText" lastClr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액자 33"/>
          <p:cNvSpPr/>
          <p:nvPr/>
        </p:nvSpPr>
        <p:spPr>
          <a:xfrm>
            <a:off x="5429956" y="6335417"/>
            <a:ext cx="2407355" cy="246005"/>
          </a:xfrm>
          <a:prstGeom prst="frame">
            <a:avLst>
              <a:gd name="adj1" fmla="val 3323"/>
            </a:avLst>
          </a:prstGeom>
          <a:solidFill>
            <a:srgbClr val="FF0000"/>
          </a:solidFill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/>
          <p:cNvSpPr/>
          <p:nvPr/>
        </p:nvSpPr>
        <p:spPr>
          <a:xfrm>
            <a:off x="7117644" y="3450167"/>
            <a:ext cx="2520037" cy="203224"/>
          </a:xfrm>
          <a:prstGeom prst="frame">
            <a:avLst>
              <a:gd name="adj1" fmla="val 655"/>
            </a:avLst>
          </a:prstGeom>
          <a:solidFill>
            <a:srgbClr val="FF0000"/>
          </a:solidFill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4464756" y="4810680"/>
            <a:ext cx="3251201" cy="230025"/>
          </a:xfrm>
          <a:prstGeom prst="frame">
            <a:avLst>
              <a:gd name="adj1" fmla="val 0"/>
            </a:avLst>
          </a:prstGeom>
          <a:solidFill>
            <a:srgbClr val="FF0000"/>
          </a:solidFill>
          <a:ln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액자 36"/>
          <p:cNvSpPr/>
          <p:nvPr/>
        </p:nvSpPr>
        <p:spPr>
          <a:xfrm>
            <a:off x="4442184" y="5821027"/>
            <a:ext cx="3251201" cy="230025"/>
          </a:xfrm>
          <a:prstGeom prst="frame">
            <a:avLst>
              <a:gd name="adj1" fmla="val 0"/>
            </a:avLst>
          </a:prstGeom>
          <a:solidFill>
            <a:srgbClr val="FF0000"/>
          </a:solidFill>
          <a:ln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도넛 14"/>
          <p:cNvSpPr/>
          <p:nvPr/>
        </p:nvSpPr>
        <p:spPr>
          <a:xfrm>
            <a:off x="5313234" y="4792914"/>
            <a:ext cx="263478" cy="273946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도넛 38"/>
          <p:cNvSpPr/>
          <p:nvPr/>
        </p:nvSpPr>
        <p:spPr>
          <a:xfrm>
            <a:off x="6912680" y="5808831"/>
            <a:ext cx="226350" cy="254415"/>
          </a:xfrm>
          <a:prstGeom prst="donut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액자 29"/>
          <p:cNvSpPr/>
          <p:nvPr/>
        </p:nvSpPr>
        <p:spPr>
          <a:xfrm>
            <a:off x="6155056" y="3653391"/>
            <a:ext cx="2493107" cy="215876"/>
          </a:xfrm>
          <a:prstGeom prst="frame">
            <a:avLst>
              <a:gd name="adj1" fmla="val 1786"/>
            </a:avLst>
          </a:prstGeom>
          <a:solidFill>
            <a:srgbClr val="FF0000"/>
          </a:solidFill>
          <a:ln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액자 1"/>
          <p:cNvSpPr/>
          <p:nvPr/>
        </p:nvSpPr>
        <p:spPr>
          <a:xfrm>
            <a:off x="84667" y="4805267"/>
            <a:ext cx="4130512" cy="1146489"/>
          </a:xfrm>
          <a:prstGeom prst="frame">
            <a:avLst>
              <a:gd name="adj1" fmla="val 3422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32772" y="6167222"/>
            <a:ext cx="1881896" cy="275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Q &amp; A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시간에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…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위로 굽은 화살표 2"/>
          <p:cNvSpPr/>
          <p:nvPr/>
        </p:nvSpPr>
        <p:spPr>
          <a:xfrm rot="5400000">
            <a:off x="248353" y="5936038"/>
            <a:ext cx="454594" cy="522381"/>
          </a:xfrm>
          <a:prstGeom prst="bent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91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9710500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Android Studio</a:t>
            </a:r>
            <a:endParaRPr sz="36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587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D951759-D91D-4C56-89B5-0A643EBDAE6D}"/>
              </a:ext>
            </a:extLst>
          </p:cNvPr>
          <p:cNvSpPr/>
          <p:nvPr/>
        </p:nvSpPr>
        <p:spPr>
          <a:xfrm>
            <a:off x="1925057" y="1365272"/>
            <a:ext cx="6008300" cy="54149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AE9277-ED2C-4CF8-8F6C-12320D6D01D3}"/>
              </a:ext>
            </a:extLst>
          </p:cNvPr>
          <p:cNvSpPr/>
          <p:nvPr/>
        </p:nvSpPr>
        <p:spPr>
          <a:xfrm>
            <a:off x="4599425" y="6034244"/>
            <a:ext cx="777114" cy="267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Handler</a:t>
            </a:r>
            <a:endParaRPr lang="ko-KR" altLang="en-US" sz="11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F95E6C-B81A-4B4F-BA9E-D94995E130EF}"/>
              </a:ext>
            </a:extLst>
          </p:cNvPr>
          <p:cNvSpPr/>
          <p:nvPr/>
        </p:nvSpPr>
        <p:spPr>
          <a:xfrm>
            <a:off x="4500437" y="3437271"/>
            <a:ext cx="965084" cy="4186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err="1"/>
              <a:t>mIsListening</a:t>
            </a:r>
            <a:r>
              <a:rPr lang="en-US" altLang="ko-KR" sz="1000" b="1" dirty="0"/>
              <a:t> = true</a:t>
            </a:r>
            <a:endParaRPr lang="ko-KR" altLang="en-US" sz="1000" b="1" dirty="0"/>
          </a:p>
        </p:txBody>
      </p:sp>
      <p:sp>
        <p:nvSpPr>
          <p:cNvPr id="5" name="실행 단추: 문서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1994F71-878C-44F2-8281-0BB5FC028BE5}"/>
              </a:ext>
            </a:extLst>
          </p:cNvPr>
          <p:cNvSpPr/>
          <p:nvPr/>
        </p:nvSpPr>
        <p:spPr>
          <a:xfrm>
            <a:off x="8133132" y="702159"/>
            <a:ext cx="1437654" cy="1344497"/>
          </a:xfrm>
          <a:prstGeom prst="actionButtonDocumen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Trained</a:t>
            </a:r>
          </a:p>
          <a:p>
            <a:pPr algn="ctr"/>
            <a:r>
              <a:rPr lang="en-US" altLang="ko-KR" dirty="0" err="1"/>
              <a:t>pb</a:t>
            </a:r>
            <a:r>
              <a:rPr lang="en-US" altLang="ko-KR" dirty="0"/>
              <a:t> file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B27040F-FDD8-4053-A18F-9C136EBBBE51}"/>
              </a:ext>
            </a:extLst>
          </p:cNvPr>
          <p:cNvSpPr/>
          <p:nvPr/>
        </p:nvSpPr>
        <p:spPr>
          <a:xfrm>
            <a:off x="2418951" y="2199108"/>
            <a:ext cx="2144321" cy="41438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CB4F40-E420-47A0-BDCB-4E1333D94B70}"/>
              </a:ext>
            </a:extLst>
          </p:cNvPr>
          <p:cNvSpPr/>
          <p:nvPr/>
        </p:nvSpPr>
        <p:spPr>
          <a:xfrm>
            <a:off x="2867487" y="2315744"/>
            <a:ext cx="1303763" cy="4430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Main Thread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DBC5807-7D14-4194-84A4-6031DE33D616}"/>
              </a:ext>
            </a:extLst>
          </p:cNvPr>
          <p:cNvSpPr/>
          <p:nvPr/>
        </p:nvSpPr>
        <p:spPr>
          <a:xfrm>
            <a:off x="2725680" y="2870913"/>
            <a:ext cx="1508288" cy="32149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7209EA1-08E3-482F-99FF-FCDDAF3BF4B7}"/>
              </a:ext>
            </a:extLst>
          </p:cNvPr>
          <p:cNvSpPr/>
          <p:nvPr/>
        </p:nvSpPr>
        <p:spPr>
          <a:xfrm>
            <a:off x="2788398" y="2921215"/>
            <a:ext cx="1382852" cy="348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Activity start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4EFD80-B61C-4EBB-8178-29EBE8EEC624}"/>
              </a:ext>
            </a:extLst>
          </p:cNvPr>
          <p:cNvSpPr/>
          <p:nvPr/>
        </p:nvSpPr>
        <p:spPr>
          <a:xfrm>
            <a:off x="2799685" y="3437272"/>
            <a:ext cx="1382852" cy="348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Oncreate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F75FE0D-7F8F-413F-816C-50D05617A826}"/>
              </a:ext>
            </a:extLst>
          </p:cNvPr>
          <p:cNvSpPr/>
          <p:nvPr/>
        </p:nvSpPr>
        <p:spPr>
          <a:xfrm>
            <a:off x="2799685" y="4009725"/>
            <a:ext cx="1382852" cy="348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Onstart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EC7F43C-1FCD-4767-B6B3-B7371F3DF6BC}"/>
              </a:ext>
            </a:extLst>
          </p:cNvPr>
          <p:cNvSpPr/>
          <p:nvPr/>
        </p:nvSpPr>
        <p:spPr>
          <a:xfrm>
            <a:off x="2788398" y="4577423"/>
            <a:ext cx="1382852" cy="348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Onresume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A9D51E59-3E73-442B-8631-2641130BA03C}"/>
              </a:ext>
            </a:extLst>
          </p:cNvPr>
          <p:cNvSpPr/>
          <p:nvPr/>
        </p:nvSpPr>
        <p:spPr>
          <a:xfrm>
            <a:off x="3380201" y="5054920"/>
            <a:ext cx="199246" cy="20503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0DE7BBC-B5DA-4539-9323-38697D501C1A}"/>
              </a:ext>
            </a:extLst>
          </p:cNvPr>
          <p:cNvSpPr/>
          <p:nvPr/>
        </p:nvSpPr>
        <p:spPr>
          <a:xfrm>
            <a:off x="2725680" y="5461429"/>
            <a:ext cx="1508288" cy="6041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Activity is running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1A5B6A6-D0DF-40E4-96F4-A9FE2C6275D1}"/>
              </a:ext>
            </a:extLst>
          </p:cNvPr>
          <p:cNvCxnSpPr>
            <a:cxnSpLocks/>
          </p:cNvCxnSpPr>
          <p:nvPr/>
        </p:nvCxnSpPr>
        <p:spPr>
          <a:xfrm flipV="1">
            <a:off x="4584781" y="3312751"/>
            <a:ext cx="846874" cy="7197"/>
          </a:xfrm>
          <a:prstGeom prst="straightConnector1">
            <a:avLst/>
          </a:prstGeom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3CDBBF1-813D-46B9-9BA7-7D9AF708FD51}"/>
              </a:ext>
            </a:extLst>
          </p:cNvPr>
          <p:cNvCxnSpPr>
            <a:cxnSpLocks/>
          </p:cNvCxnSpPr>
          <p:nvPr/>
        </p:nvCxnSpPr>
        <p:spPr>
          <a:xfrm>
            <a:off x="6470737" y="4313881"/>
            <a:ext cx="11933" cy="271929"/>
          </a:xfrm>
          <a:prstGeom prst="straightConnector1">
            <a:avLst/>
          </a:prstGeom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8BA985E-E49C-476F-83D0-A888E882C1F2}"/>
              </a:ext>
            </a:extLst>
          </p:cNvPr>
          <p:cNvGrpSpPr/>
          <p:nvPr/>
        </p:nvGrpSpPr>
        <p:grpSpPr>
          <a:xfrm>
            <a:off x="5395941" y="1954770"/>
            <a:ext cx="1855828" cy="2080983"/>
            <a:chOff x="6835685" y="1868130"/>
            <a:chExt cx="1855828" cy="2080983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47851B81-8F3F-43FE-BB1D-681DD7F7E693}"/>
                </a:ext>
              </a:extLst>
            </p:cNvPr>
            <p:cNvSpPr/>
            <p:nvPr/>
          </p:nvSpPr>
          <p:spPr>
            <a:xfrm>
              <a:off x="6835685" y="1868130"/>
              <a:ext cx="1855828" cy="2080983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B539AB2-3F8A-496B-AB25-85F7BCC7921A}"/>
                </a:ext>
              </a:extLst>
            </p:cNvPr>
            <p:cNvSpPr/>
            <p:nvPr/>
          </p:nvSpPr>
          <p:spPr>
            <a:xfrm>
              <a:off x="7110805" y="1922478"/>
              <a:ext cx="1303763" cy="4430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 Thread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228F21-2A55-4AAF-9515-1B7C6DC24B88}"/>
                </a:ext>
              </a:extLst>
            </p:cNvPr>
            <p:cNvSpPr/>
            <p:nvPr/>
          </p:nvSpPr>
          <p:spPr>
            <a:xfrm>
              <a:off x="6946015" y="2323410"/>
              <a:ext cx="1660655" cy="1490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9A861DD-5F97-44FB-AB4C-B4A2C9DC8948}"/>
                </a:ext>
              </a:extLst>
            </p:cNvPr>
            <p:cNvSpPr/>
            <p:nvPr/>
          </p:nvSpPr>
          <p:spPr>
            <a:xfrm>
              <a:off x="6972984" y="2365538"/>
              <a:ext cx="1606718" cy="3487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Read </a:t>
              </a:r>
              <a:r>
                <a:rPr lang="en-US" altLang="ko-KR" sz="1200" dirty="0" err="1"/>
                <a:t>Audiorecord</a:t>
              </a:r>
              <a:endParaRPr lang="ko-KR" altLang="en-US" sz="1200" dirty="0"/>
            </a:p>
          </p:txBody>
        </p:sp>
        <p:sp>
          <p:nvSpPr>
            <p:cNvPr id="81" name="화살표: 아래쪽 80">
              <a:extLst>
                <a:ext uri="{FF2B5EF4-FFF2-40B4-BE49-F238E27FC236}">
                  <a16:creationId xmlns:a16="http://schemas.microsoft.com/office/drawing/2014/main" id="{A176FDE6-6AE8-4BDD-B38E-414CC8A4DFFD}"/>
                </a:ext>
              </a:extLst>
            </p:cNvPr>
            <p:cNvSpPr/>
            <p:nvPr/>
          </p:nvSpPr>
          <p:spPr>
            <a:xfrm>
              <a:off x="7688652" y="2783936"/>
              <a:ext cx="199246" cy="205033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10ABCDF-5455-425C-83A8-C80E66329C24}"/>
                </a:ext>
              </a:extLst>
            </p:cNvPr>
            <p:cNvSpPr/>
            <p:nvPr/>
          </p:nvSpPr>
          <p:spPr>
            <a:xfrm>
              <a:off x="6972984" y="3036167"/>
              <a:ext cx="1606718" cy="7539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Send to </a:t>
              </a:r>
              <a:r>
                <a:rPr lang="en-US" altLang="ko-KR" dirty="0" err="1">
                  <a:solidFill>
                    <a:schemeClr val="tx1"/>
                  </a:solidFill>
                </a:rPr>
                <a:t>tensorflow</a:t>
              </a:r>
              <a:r>
                <a:rPr lang="en-US" altLang="ko-KR" dirty="0">
                  <a:solidFill>
                    <a:schemeClr val="tx1"/>
                  </a:solidFill>
                </a:rPr>
                <a:t> task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C20FBA99-0D35-4C1B-8BAE-0A02FF5BE614}"/>
              </a:ext>
            </a:extLst>
          </p:cNvPr>
          <p:cNvCxnSpPr>
            <a:cxnSpLocks/>
          </p:cNvCxnSpPr>
          <p:nvPr/>
        </p:nvCxnSpPr>
        <p:spPr>
          <a:xfrm rot="5400000">
            <a:off x="6373480" y="3374219"/>
            <a:ext cx="3747387" cy="1214353"/>
          </a:xfrm>
          <a:prstGeom prst="bentConnector3">
            <a:avLst>
              <a:gd name="adj1" fmla="val 100060"/>
            </a:avLst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 descr="화면 캡처">
            <a:extLst>
              <a:ext uri="{FF2B5EF4-FFF2-40B4-BE49-F238E27FC236}">
                <a16:creationId xmlns:a16="http://schemas.microsoft.com/office/drawing/2014/main" id="{109C30C9-FA29-4B5A-94DA-9E338F6BA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7" y="5311251"/>
            <a:ext cx="545813" cy="53923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432C4AC-5865-4010-9F88-5E469B043104}"/>
              </a:ext>
            </a:extLst>
          </p:cNvPr>
          <p:cNvGrpSpPr/>
          <p:nvPr/>
        </p:nvGrpSpPr>
        <p:grpSpPr>
          <a:xfrm>
            <a:off x="5368936" y="4582626"/>
            <a:ext cx="1855828" cy="1822407"/>
            <a:chOff x="6835685" y="4288620"/>
            <a:chExt cx="1855828" cy="1822407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0064D91B-6F64-4FE0-91EB-2DF737B8CC9E}"/>
                </a:ext>
              </a:extLst>
            </p:cNvPr>
            <p:cNvSpPr/>
            <p:nvPr/>
          </p:nvSpPr>
          <p:spPr>
            <a:xfrm>
              <a:off x="6835685" y="4288620"/>
              <a:ext cx="1855828" cy="182240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1506149-D3F7-4EFF-82EB-71822AAAC737}"/>
                </a:ext>
              </a:extLst>
            </p:cNvPr>
            <p:cNvSpPr/>
            <p:nvPr/>
          </p:nvSpPr>
          <p:spPr>
            <a:xfrm>
              <a:off x="7118493" y="4318206"/>
              <a:ext cx="1303763" cy="4430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 Thread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376E772-F42C-4FF0-85AC-B98AF8A67A17}"/>
                </a:ext>
              </a:extLst>
            </p:cNvPr>
            <p:cNvSpPr/>
            <p:nvPr/>
          </p:nvSpPr>
          <p:spPr>
            <a:xfrm>
              <a:off x="6946015" y="4694548"/>
              <a:ext cx="1660655" cy="126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8BF176E-83C9-4685-AA86-818EDF1CE8C1}"/>
                </a:ext>
              </a:extLst>
            </p:cNvPr>
            <p:cNvSpPr/>
            <p:nvPr/>
          </p:nvSpPr>
          <p:spPr>
            <a:xfrm>
              <a:off x="6972984" y="4744510"/>
              <a:ext cx="1606718" cy="3487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Audio analysis using </a:t>
              </a:r>
              <a:r>
                <a:rPr lang="en-US" altLang="ko-KR" sz="1200" dirty="0" err="1"/>
                <a:t>tensorflow</a:t>
              </a:r>
              <a:r>
                <a:rPr lang="en-US" altLang="ko-KR" sz="1200" dirty="0"/>
                <a:t> task</a:t>
              </a:r>
              <a:endParaRPr lang="ko-KR" altLang="en-US" sz="1200" dirty="0"/>
            </a:p>
          </p:txBody>
        </p:sp>
        <p:sp>
          <p:nvSpPr>
            <p:cNvPr id="110" name="화살표: 아래쪽 109">
              <a:extLst>
                <a:ext uri="{FF2B5EF4-FFF2-40B4-BE49-F238E27FC236}">
                  <a16:creationId xmlns:a16="http://schemas.microsoft.com/office/drawing/2014/main" id="{53C5F786-C3FD-48A8-BC03-FEBDB6359AAE}"/>
                </a:ext>
              </a:extLst>
            </p:cNvPr>
            <p:cNvSpPr/>
            <p:nvPr/>
          </p:nvSpPr>
          <p:spPr>
            <a:xfrm>
              <a:off x="7685879" y="5144340"/>
              <a:ext cx="199246" cy="205033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18F1EA86-C26A-4A2F-B652-09CBFD688BE5}"/>
                </a:ext>
              </a:extLst>
            </p:cNvPr>
            <p:cNvSpPr/>
            <p:nvPr/>
          </p:nvSpPr>
          <p:spPr>
            <a:xfrm>
              <a:off x="6972984" y="5400411"/>
              <a:ext cx="1606718" cy="6115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Define sound based on </a:t>
              </a:r>
              <a:r>
                <a:rPr lang="en-US" altLang="ko-KR" dirty="0" err="1">
                  <a:solidFill>
                    <a:schemeClr val="tx1"/>
                  </a:solidFill>
                </a:rPr>
                <a:t>tensorflow</a:t>
              </a:r>
              <a:r>
                <a:rPr lang="en-US" altLang="ko-KR" dirty="0">
                  <a:solidFill>
                    <a:schemeClr val="tx1"/>
                  </a:solidFill>
                </a:rPr>
                <a:t> model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202A8AA-3573-4C12-AAB3-7994FE14D09C}"/>
              </a:ext>
            </a:extLst>
          </p:cNvPr>
          <p:cNvCxnSpPr>
            <a:cxnSpLocks/>
          </p:cNvCxnSpPr>
          <p:nvPr/>
        </p:nvCxnSpPr>
        <p:spPr>
          <a:xfrm flipH="1">
            <a:off x="4626317" y="5916249"/>
            <a:ext cx="671203" cy="0"/>
          </a:xfrm>
          <a:prstGeom prst="straightConnector1">
            <a:avLst/>
          </a:prstGeom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C1CDCC6-32A4-4156-99FF-493165F116FE}"/>
              </a:ext>
            </a:extLst>
          </p:cNvPr>
          <p:cNvCxnSpPr>
            <a:cxnSpLocks/>
          </p:cNvCxnSpPr>
          <p:nvPr/>
        </p:nvCxnSpPr>
        <p:spPr>
          <a:xfrm flipH="1">
            <a:off x="1154310" y="5577835"/>
            <a:ext cx="1200191" cy="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A2C4B4A-BEF8-40D0-AB3B-83FFC9DD1631}"/>
              </a:ext>
            </a:extLst>
          </p:cNvPr>
          <p:cNvGrpSpPr/>
          <p:nvPr/>
        </p:nvGrpSpPr>
        <p:grpSpPr>
          <a:xfrm>
            <a:off x="5494327" y="2062728"/>
            <a:ext cx="1855828" cy="2080983"/>
            <a:chOff x="6835685" y="1868130"/>
            <a:chExt cx="1855828" cy="2080983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991628C-2E01-4593-989E-3F21B93CA2F6}"/>
                </a:ext>
              </a:extLst>
            </p:cNvPr>
            <p:cNvSpPr/>
            <p:nvPr/>
          </p:nvSpPr>
          <p:spPr>
            <a:xfrm>
              <a:off x="6835685" y="1868130"/>
              <a:ext cx="1855828" cy="2080983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E16EA52-7345-47F5-9A54-DC6456DF312D}"/>
                </a:ext>
              </a:extLst>
            </p:cNvPr>
            <p:cNvSpPr/>
            <p:nvPr/>
          </p:nvSpPr>
          <p:spPr>
            <a:xfrm>
              <a:off x="7110805" y="1922478"/>
              <a:ext cx="1303763" cy="4430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 Thread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288691B-E3FD-479C-9EA2-F615F8BF9CF2}"/>
                </a:ext>
              </a:extLst>
            </p:cNvPr>
            <p:cNvSpPr/>
            <p:nvPr/>
          </p:nvSpPr>
          <p:spPr>
            <a:xfrm>
              <a:off x="6946015" y="2323410"/>
              <a:ext cx="1660655" cy="14904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4EA90CF-7C7E-43A4-A21C-CD94D347E0BA}"/>
                </a:ext>
              </a:extLst>
            </p:cNvPr>
            <p:cNvSpPr/>
            <p:nvPr/>
          </p:nvSpPr>
          <p:spPr>
            <a:xfrm>
              <a:off x="6972984" y="2365538"/>
              <a:ext cx="1606718" cy="3487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Read </a:t>
              </a:r>
              <a:r>
                <a:rPr lang="en-US" altLang="ko-KR" sz="1200" dirty="0" err="1"/>
                <a:t>Audiorecord</a:t>
              </a:r>
              <a:endParaRPr lang="ko-KR" altLang="en-US" sz="1200" dirty="0"/>
            </a:p>
          </p:txBody>
        </p:sp>
        <p:sp>
          <p:nvSpPr>
            <p:cNvPr id="51" name="화살표: 아래쪽 50">
              <a:extLst>
                <a:ext uri="{FF2B5EF4-FFF2-40B4-BE49-F238E27FC236}">
                  <a16:creationId xmlns:a16="http://schemas.microsoft.com/office/drawing/2014/main" id="{109E3717-4EE9-48D6-9560-F6C854115B7B}"/>
                </a:ext>
              </a:extLst>
            </p:cNvPr>
            <p:cNvSpPr/>
            <p:nvPr/>
          </p:nvSpPr>
          <p:spPr>
            <a:xfrm>
              <a:off x="7688652" y="2783936"/>
              <a:ext cx="199246" cy="205033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4763F1-90B2-41C1-B8AC-FE30B09EFA47}"/>
                </a:ext>
              </a:extLst>
            </p:cNvPr>
            <p:cNvSpPr/>
            <p:nvPr/>
          </p:nvSpPr>
          <p:spPr>
            <a:xfrm>
              <a:off x="6972984" y="3036167"/>
              <a:ext cx="1606718" cy="75392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Send to </a:t>
              </a:r>
              <a:r>
                <a:rPr lang="en-US" altLang="ko-KR" dirty="0" err="1">
                  <a:solidFill>
                    <a:schemeClr val="tx1"/>
                  </a:solidFill>
                </a:rPr>
                <a:t>tensorflow</a:t>
              </a:r>
              <a:r>
                <a:rPr lang="en-US" altLang="ko-KR" dirty="0">
                  <a:solidFill>
                    <a:schemeClr val="tx1"/>
                  </a:solidFill>
                </a:rPr>
                <a:t> task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4BF4AB1-1D99-4721-A51D-931BA7284108}"/>
              </a:ext>
            </a:extLst>
          </p:cNvPr>
          <p:cNvSpPr/>
          <p:nvPr/>
        </p:nvSpPr>
        <p:spPr>
          <a:xfrm>
            <a:off x="5606487" y="2202289"/>
            <a:ext cx="1855828" cy="208098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A372C77-6478-4DE5-8833-5DED9369BBA2}"/>
              </a:ext>
            </a:extLst>
          </p:cNvPr>
          <p:cNvSpPr/>
          <p:nvPr/>
        </p:nvSpPr>
        <p:spPr>
          <a:xfrm>
            <a:off x="5881607" y="2256637"/>
            <a:ext cx="1303763" cy="4430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 Thread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0896C7E-543A-4B9B-96D9-1A68E5E567B8}"/>
              </a:ext>
            </a:extLst>
          </p:cNvPr>
          <p:cNvSpPr/>
          <p:nvPr/>
        </p:nvSpPr>
        <p:spPr>
          <a:xfrm>
            <a:off x="5716817" y="2657569"/>
            <a:ext cx="1660655" cy="149040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6E7BB8E-70A3-4C48-B47B-5B19DA93E82A}"/>
              </a:ext>
            </a:extLst>
          </p:cNvPr>
          <p:cNvSpPr/>
          <p:nvPr/>
        </p:nvSpPr>
        <p:spPr>
          <a:xfrm>
            <a:off x="5819199" y="2777791"/>
            <a:ext cx="1457401" cy="270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Audio Record</a:t>
            </a:r>
            <a:endParaRPr lang="ko-KR" altLang="en-US" sz="1200" dirty="0"/>
          </a:p>
        </p:txBody>
      </p: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86735413-F08F-4E8E-AD25-DC7EC8572B85}"/>
              </a:ext>
            </a:extLst>
          </p:cNvPr>
          <p:cNvSpPr/>
          <p:nvPr/>
        </p:nvSpPr>
        <p:spPr>
          <a:xfrm>
            <a:off x="6459454" y="3118095"/>
            <a:ext cx="199246" cy="20503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541C7AF-8411-45CC-93EB-BC0857FA0B04}"/>
              </a:ext>
            </a:extLst>
          </p:cNvPr>
          <p:cNvSpPr/>
          <p:nvPr/>
        </p:nvSpPr>
        <p:spPr>
          <a:xfrm>
            <a:off x="5849978" y="3455162"/>
            <a:ext cx="1411496" cy="596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Send to </a:t>
            </a:r>
            <a:r>
              <a:rPr lang="en-US" altLang="ko-KR" dirty="0" err="1">
                <a:solidFill>
                  <a:schemeClr val="tx1"/>
                </a:solidFill>
              </a:rPr>
              <a:t>tensorflow</a:t>
            </a:r>
            <a:r>
              <a:rPr lang="en-US" altLang="ko-KR" dirty="0">
                <a:solidFill>
                  <a:schemeClr val="tx1"/>
                </a:solidFill>
              </a:rPr>
              <a:t> task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E4E7447-5169-487A-9F28-60418EF9A81B}"/>
              </a:ext>
            </a:extLst>
          </p:cNvPr>
          <p:cNvGrpSpPr/>
          <p:nvPr/>
        </p:nvGrpSpPr>
        <p:grpSpPr>
          <a:xfrm>
            <a:off x="5476665" y="4666068"/>
            <a:ext cx="1855828" cy="1822407"/>
            <a:chOff x="6835685" y="4288620"/>
            <a:chExt cx="1855828" cy="1822407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0A3A94D-11F9-4CB1-AC21-1A94B970E667}"/>
                </a:ext>
              </a:extLst>
            </p:cNvPr>
            <p:cNvSpPr/>
            <p:nvPr/>
          </p:nvSpPr>
          <p:spPr>
            <a:xfrm>
              <a:off x="6835685" y="4288620"/>
              <a:ext cx="1855828" cy="182240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F44E460-8B0C-4229-9954-258A15CE0BFD}"/>
                </a:ext>
              </a:extLst>
            </p:cNvPr>
            <p:cNvSpPr/>
            <p:nvPr/>
          </p:nvSpPr>
          <p:spPr>
            <a:xfrm>
              <a:off x="7118493" y="4318206"/>
              <a:ext cx="1303763" cy="4430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 Thread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1F77B33-E7C0-43B0-8818-C86B236995CD}"/>
                </a:ext>
              </a:extLst>
            </p:cNvPr>
            <p:cNvSpPr/>
            <p:nvPr/>
          </p:nvSpPr>
          <p:spPr>
            <a:xfrm>
              <a:off x="6946015" y="4694548"/>
              <a:ext cx="1660655" cy="1267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D3A23FF-BB3A-47F9-A777-C9A1282BDF6F}"/>
                </a:ext>
              </a:extLst>
            </p:cNvPr>
            <p:cNvSpPr/>
            <p:nvPr/>
          </p:nvSpPr>
          <p:spPr>
            <a:xfrm>
              <a:off x="6972984" y="4744510"/>
              <a:ext cx="1606718" cy="3487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Audio analysis using </a:t>
              </a:r>
              <a:r>
                <a:rPr lang="en-US" altLang="ko-KR" sz="1200" dirty="0" err="1"/>
                <a:t>tensorflow</a:t>
              </a:r>
              <a:r>
                <a:rPr lang="en-US" altLang="ko-KR" sz="1200" dirty="0"/>
                <a:t> task</a:t>
              </a:r>
              <a:endParaRPr lang="ko-KR" altLang="en-US" sz="1200" dirty="0"/>
            </a:p>
          </p:txBody>
        </p:sp>
        <p:sp>
          <p:nvSpPr>
            <p:cNvPr id="80" name="화살표: 아래쪽 79">
              <a:extLst>
                <a:ext uri="{FF2B5EF4-FFF2-40B4-BE49-F238E27FC236}">
                  <a16:creationId xmlns:a16="http://schemas.microsoft.com/office/drawing/2014/main" id="{E03D927D-E309-4E9A-8535-07FA635F71EE}"/>
                </a:ext>
              </a:extLst>
            </p:cNvPr>
            <p:cNvSpPr/>
            <p:nvPr/>
          </p:nvSpPr>
          <p:spPr>
            <a:xfrm>
              <a:off x="7685879" y="5144340"/>
              <a:ext cx="199246" cy="205033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3E5386-144C-4364-BD81-CF1E1672CB6C}"/>
                </a:ext>
              </a:extLst>
            </p:cNvPr>
            <p:cNvSpPr/>
            <p:nvPr/>
          </p:nvSpPr>
          <p:spPr>
            <a:xfrm>
              <a:off x="6972984" y="5400411"/>
              <a:ext cx="1606718" cy="61155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Define sound based on </a:t>
              </a:r>
              <a:r>
                <a:rPr lang="en-US" altLang="ko-KR" dirty="0" err="1">
                  <a:solidFill>
                    <a:schemeClr val="tx1"/>
                  </a:solidFill>
                </a:rPr>
                <a:t>tensorflow</a:t>
              </a:r>
              <a:r>
                <a:rPr lang="en-US" altLang="ko-KR" dirty="0">
                  <a:solidFill>
                    <a:schemeClr val="tx1"/>
                  </a:solidFill>
                </a:rPr>
                <a:t> model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1DF826AB-CAC6-4EA1-85A5-401B268013CE}"/>
              </a:ext>
            </a:extLst>
          </p:cNvPr>
          <p:cNvSpPr/>
          <p:nvPr/>
        </p:nvSpPr>
        <p:spPr>
          <a:xfrm>
            <a:off x="5568711" y="4765096"/>
            <a:ext cx="1855828" cy="182240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6CA9837-7175-4AEF-A52D-C4738C60EE8F}"/>
              </a:ext>
            </a:extLst>
          </p:cNvPr>
          <p:cNvSpPr/>
          <p:nvPr/>
        </p:nvSpPr>
        <p:spPr>
          <a:xfrm>
            <a:off x="5851519" y="4794682"/>
            <a:ext cx="1303763" cy="4430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 Thread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17278911-293A-437D-A253-20439E9E64CB}"/>
              </a:ext>
            </a:extLst>
          </p:cNvPr>
          <p:cNvSpPr/>
          <p:nvPr/>
        </p:nvSpPr>
        <p:spPr>
          <a:xfrm>
            <a:off x="5679041" y="5171024"/>
            <a:ext cx="1660655" cy="126745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9401D2D-02EB-464C-9BE8-EE7CC83D3755}"/>
              </a:ext>
            </a:extLst>
          </p:cNvPr>
          <p:cNvSpPr/>
          <p:nvPr/>
        </p:nvSpPr>
        <p:spPr>
          <a:xfrm>
            <a:off x="5723482" y="5215162"/>
            <a:ext cx="1570590" cy="345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Audio analysis using </a:t>
            </a:r>
            <a:r>
              <a:rPr lang="en-US" altLang="ko-KR" sz="1200" dirty="0" err="1"/>
              <a:t>T</a:t>
            </a:r>
            <a:r>
              <a:rPr lang="en-US" altLang="ko-KR" sz="1200" dirty="0" err="1" smtClean="0"/>
              <a:t>ensorflow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task</a:t>
            </a:r>
            <a:endParaRPr lang="ko-KR" altLang="en-US" sz="1200" dirty="0"/>
          </a:p>
        </p:txBody>
      </p:sp>
      <p:sp>
        <p:nvSpPr>
          <p:cNvPr id="90" name="화살표: 아래쪽 89">
            <a:extLst>
              <a:ext uri="{FF2B5EF4-FFF2-40B4-BE49-F238E27FC236}">
                <a16:creationId xmlns:a16="http://schemas.microsoft.com/office/drawing/2014/main" id="{190F7388-D24E-4D6A-B6D2-082E09C26766}"/>
              </a:ext>
            </a:extLst>
          </p:cNvPr>
          <p:cNvSpPr/>
          <p:nvPr/>
        </p:nvSpPr>
        <p:spPr>
          <a:xfrm>
            <a:off x="6418905" y="5620816"/>
            <a:ext cx="199246" cy="20503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AD24682-C713-4652-A8D8-8B7A08B318C1}"/>
              </a:ext>
            </a:extLst>
          </p:cNvPr>
          <p:cNvSpPr/>
          <p:nvPr/>
        </p:nvSpPr>
        <p:spPr>
          <a:xfrm>
            <a:off x="5724494" y="5876887"/>
            <a:ext cx="1570762" cy="5300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Define sound based on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model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2" name="Google Shape;142;p11"/>
          <p:cNvSpPr/>
          <p:nvPr/>
        </p:nvSpPr>
        <p:spPr>
          <a:xfrm>
            <a:off x="-33452" y="-88534"/>
            <a:ext cx="9710500" cy="623509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3600" b="1" dirty="0" smtClean="0">
                <a:solidFill>
                  <a:schemeClr val="accent1"/>
                </a:solidFill>
              </a:rPr>
              <a:t>Android Studio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93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80" y="1855159"/>
            <a:ext cx="539745" cy="540801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07" y="4477548"/>
            <a:ext cx="533615" cy="534659"/>
          </a:xfrm>
          <a:prstGeom prst="rect">
            <a:avLst/>
          </a:prstGeom>
        </p:spPr>
      </p:pic>
      <p:sp>
        <p:nvSpPr>
          <p:cNvPr id="85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순서도: 연결자 112"/>
          <p:cNvSpPr/>
          <p:nvPr/>
        </p:nvSpPr>
        <p:spPr>
          <a:xfrm>
            <a:off x="163690" y="844121"/>
            <a:ext cx="84667" cy="8363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32" y="558861"/>
            <a:ext cx="1370663" cy="694559"/>
          </a:xfrm>
          <a:prstGeom prst="rect">
            <a:avLst/>
          </a:prstGeom>
          <a:ln w="34925">
            <a:noFill/>
          </a:ln>
        </p:spPr>
      </p:pic>
      <p:pic>
        <p:nvPicPr>
          <p:cNvPr id="14" name="그림 13" descr="화면 캡처">
            <a:extLst>
              <a:ext uri="{FF2B5EF4-FFF2-40B4-BE49-F238E27FC236}">
                <a16:creationId xmlns:a16="http://schemas.microsoft.com/office/drawing/2014/main" id="{336D6429-0AA5-439A-97CC-7DD9B7EA2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834" y="601913"/>
            <a:ext cx="595930" cy="593221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EEEC3F4-CD50-4A1F-B416-DCB539B92679}"/>
              </a:ext>
            </a:extLst>
          </p:cNvPr>
          <p:cNvCxnSpPr>
            <a:cxnSpLocks/>
          </p:cNvCxnSpPr>
          <p:nvPr/>
        </p:nvCxnSpPr>
        <p:spPr>
          <a:xfrm flipH="1">
            <a:off x="6278253" y="1219959"/>
            <a:ext cx="8684" cy="731185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Google Shape;62;p7"/>
          <p:cNvSpPr txBox="1"/>
          <p:nvPr/>
        </p:nvSpPr>
        <p:spPr>
          <a:xfrm>
            <a:off x="5903023" y="1309884"/>
            <a:ext cx="1430256" cy="30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Input</a:t>
            </a:r>
            <a:endParaRPr sz="1600" b="1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7" name="Google Shape;62;p7"/>
          <p:cNvSpPr txBox="1"/>
          <p:nvPr/>
        </p:nvSpPr>
        <p:spPr>
          <a:xfrm>
            <a:off x="6301763" y="758513"/>
            <a:ext cx="1430256" cy="30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Microphone</a:t>
            </a:r>
            <a:endParaRPr b="1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" name="Google Shape;62;p7"/>
          <p:cNvSpPr txBox="1"/>
          <p:nvPr/>
        </p:nvSpPr>
        <p:spPr>
          <a:xfrm>
            <a:off x="1138707" y="5186530"/>
            <a:ext cx="1430256" cy="306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Lato Light"/>
                <a:ea typeface="Lato Light"/>
                <a:cs typeface="Lato Light"/>
                <a:sym typeface="Lato Light"/>
              </a:rPr>
              <a:t>Output</a:t>
            </a:r>
            <a:endParaRPr sz="1600" b="1" dirty="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" name="Google Shape;62;p7"/>
          <p:cNvSpPr txBox="1"/>
          <p:nvPr/>
        </p:nvSpPr>
        <p:spPr>
          <a:xfrm>
            <a:off x="73076" y="5787422"/>
            <a:ext cx="1133602" cy="63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-KR" b="1" dirty="0"/>
              <a:t>Vibration &amp; </a:t>
            </a:r>
            <a:r>
              <a:rPr lang="en-US" altLang="ko-KR" b="1" dirty="0" smtClean="0"/>
              <a:t>Display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507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9710500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실 험</a:t>
            </a:r>
            <a:endParaRPr sz="36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906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5"/>
          <p:cNvSpPr/>
          <p:nvPr/>
        </p:nvSpPr>
        <p:spPr>
          <a:xfrm>
            <a:off x="-33452" y="-5357"/>
            <a:ext cx="1222545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청각 장애인 교통사고 사례</a:t>
            </a:r>
            <a:endParaRPr lang="en-US" sz="4000" b="1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2" y="1292286"/>
            <a:ext cx="4206627" cy="48373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067" y="4698967"/>
            <a:ext cx="7382933" cy="14307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398" y="2985989"/>
            <a:ext cx="6844206" cy="1316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480" y="1292287"/>
            <a:ext cx="6406189" cy="1380878"/>
          </a:xfrm>
          <a:prstGeom prst="rect">
            <a:avLst/>
          </a:prstGeom>
        </p:spPr>
      </p:pic>
      <p:sp>
        <p:nvSpPr>
          <p:cNvPr id="36" name="Google Shape;65;p7"/>
          <p:cNvSpPr txBox="1"/>
          <p:nvPr/>
        </p:nvSpPr>
        <p:spPr>
          <a:xfrm>
            <a:off x="8290633" y="6525834"/>
            <a:ext cx="8562656" cy="43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1100" dirty="0" smtClean="0">
                <a:hlinkClick r:id="rId7"/>
              </a:rPr>
              <a:t>출처</a:t>
            </a:r>
            <a:r>
              <a:rPr lang="en-US" altLang="ko-KR" sz="1100" dirty="0" smtClean="0">
                <a:hlinkClick r:id="rId7"/>
              </a:rPr>
              <a:t>: </a:t>
            </a:r>
            <a:r>
              <a:rPr lang="en-US" altLang="ko-KR" sz="1100" dirty="0">
                <a:hlinkClick r:id="rId8"/>
              </a:rPr>
              <a:t>https://www.ytn.co.kr/_ln/0115_201612152048325897</a:t>
            </a:r>
            <a:endParaRPr lang="en-US" altLang="ko-KR" sz="1100" dirty="0"/>
          </a:p>
        </p:txBody>
      </p:sp>
      <p:sp>
        <p:nvSpPr>
          <p:cNvPr id="38" name="액자 37"/>
          <p:cNvSpPr/>
          <p:nvPr/>
        </p:nvSpPr>
        <p:spPr>
          <a:xfrm>
            <a:off x="7029461" y="1690302"/>
            <a:ext cx="751763" cy="299365"/>
          </a:xfrm>
          <a:prstGeom prst="frame">
            <a:avLst/>
          </a:prstGeom>
          <a:solidFill>
            <a:srgbClr val="FF0000">
              <a:alpha val="40000"/>
            </a:srgbClr>
          </a:solidFill>
          <a:ln cmpd="sng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액자 38"/>
          <p:cNvSpPr/>
          <p:nvPr/>
        </p:nvSpPr>
        <p:spPr>
          <a:xfrm>
            <a:off x="10635906" y="3644397"/>
            <a:ext cx="751763" cy="299365"/>
          </a:xfrm>
          <a:prstGeom prst="frame">
            <a:avLst/>
          </a:prstGeom>
          <a:solidFill>
            <a:srgbClr val="FF0000">
              <a:alpha val="40000"/>
            </a:srgbClr>
          </a:solidFill>
          <a:ln cmpd="sng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액자 39"/>
          <p:cNvSpPr/>
          <p:nvPr/>
        </p:nvSpPr>
        <p:spPr>
          <a:xfrm>
            <a:off x="7524044" y="5414319"/>
            <a:ext cx="846805" cy="275281"/>
          </a:xfrm>
          <a:prstGeom prst="frame">
            <a:avLst/>
          </a:prstGeom>
          <a:solidFill>
            <a:srgbClr val="FF0000">
              <a:alpha val="40000"/>
            </a:srgbClr>
          </a:solidFill>
          <a:ln cmpd="sng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액자 40"/>
          <p:cNvSpPr/>
          <p:nvPr/>
        </p:nvSpPr>
        <p:spPr>
          <a:xfrm>
            <a:off x="729022" y="4735550"/>
            <a:ext cx="2408188" cy="678769"/>
          </a:xfrm>
          <a:prstGeom prst="frame">
            <a:avLst/>
          </a:prstGeom>
          <a:solidFill>
            <a:srgbClr val="FF0000">
              <a:alpha val="70000"/>
            </a:srgbClr>
          </a:solidFill>
          <a:ln cmpd="sng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3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-5357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실 험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8AD48D-9A1C-4E8B-8E34-650C40423FB0}"/>
              </a:ext>
            </a:extLst>
          </p:cNvPr>
          <p:cNvSpPr/>
          <p:nvPr/>
        </p:nvSpPr>
        <p:spPr>
          <a:xfrm>
            <a:off x="409278" y="831773"/>
            <a:ext cx="8903923" cy="28643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/>
                </a:solidFill>
              </a:rPr>
              <a:t>실내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주차장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9E4C5A3-AA93-4F61-A516-5D7978F99C0C}"/>
              </a:ext>
            </a:extLst>
          </p:cNvPr>
          <p:cNvSpPr/>
          <p:nvPr/>
        </p:nvSpPr>
        <p:spPr>
          <a:xfrm>
            <a:off x="238510" y="710154"/>
            <a:ext cx="1761052" cy="60208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실내 환경</a:t>
            </a:r>
            <a:endParaRPr lang="ko-KR" altLang="en-US" sz="2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8AD48D-9A1C-4E8B-8E34-650C40423FB0}"/>
              </a:ext>
            </a:extLst>
          </p:cNvPr>
          <p:cNvSpPr/>
          <p:nvPr/>
        </p:nvSpPr>
        <p:spPr>
          <a:xfrm>
            <a:off x="409278" y="3894462"/>
            <a:ext cx="8903923" cy="28315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chemeClr val="tx1"/>
                </a:solidFill>
              </a:rPr>
              <a:t>4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차선 교차로 도로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공사 현장</a:t>
            </a: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1"/>
              </a:solidFill>
            </a:endParaRPr>
          </a:p>
        </p:txBody>
      </p:sp>
      <p:pic>
        <p:nvPicPr>
          <p:cNvPr id="3" name="KakaoTalk_Video_20190606_1845_23_5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03161" y="3878659"/>
            <a:ext cx="4810040" cy="2847326"/>
          </a:xfrm>
          <a:prstGeom prst="rect">
            <a:avLst/>
          </a:prstGeom>
        </p:spPr>
      </p:pic>
      <p:pic>
        <p:nvPicPr>
          <p:cNvPr id="4" name="KakaoTalk_Video_20190606_1845_27_73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03161" y="831773"/>
            <a:ext cx="4810040" cy="2864386"/>
          </a:xfrm>
          <a:prstGeom prst="rect">
            <a:avLst/>
          </a:prstGeom>
        </p:spPr>
      </p:pic>
      <p:sp>
        <p:nvSpPr>
          <p:cNvPr id="23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" name="사각형: 둥근 모서리 6">
            <a:extLst>
              <a:ext uri="{FF2B5EF4-FFF2-40B4-BE49-F238E27FC236}">
                <a16:creationId xmlns:a16="http://schemas.microsoft.com/office/drawing/2014/main" id="{E9E4C5A3-AA93-4F61-A516-5D7978F99C0C}"/>
              </a:ext>
            </a:extLst>
          </p:cNvPr>
          <p:cNvSpPr/>
          <p:nvPr/>
        </p:nvSpPr>
        <p:spPr>
          <a:xfrm>
            <a:off x="238510" y="3770838"/>
            <a:ext cx="1761052" cy="602086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실외 </a:t>
            </a:r>
            <a:r>
              <a:rPr lang="ko-KR" altLang="en-US" sz="2400" dirty="0" smtClean="0"/>
              <a:t>환경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998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AD48D-9A1C-4E8B-8E34-650C40423FB0}"/>
              </a:ext>
            </a:extLst>
          </p:cNvPr>
          <p:cNvSpPr/>
          <p:nvPr/>
        </p:nvSpPr>
        <p:spPr>
          <a:xfrm>
            <a:off x="1110547" y="1428037"/>
            <a:ext cx="10652900" cy="5137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34367" y="262440"/>
            <a:ext cx="3223852" cy="3298907"/>
            <a:chOff x="371870" y="234939"/>
            <a:chExt cx="4594225" cy="4600575"/>
          </a:xfrm>
        </p:grpSpPr>
        <p:sp>
          <p:nvSpPr>
            <p:cNvPr id="272" name="Google Shape;272;p17"/>
            <p:cNvSpPr/>
            <p:nvPr/>
          </p:nvSpPr>
          <p:spPr>
            <a:xfrm>
              <a:off x="371870" y="234939"/>
              <a:ext cx="4594225" cy="4600575"/>
            </a:xfrm>
            <a:prstGeom prst="ellipse">
              <a:avLst/>
            </a:prstGeom>
            <a:solidFill>
              <a:srgbClr val="38343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527445" y="390514"/>
              <a:ext cx="4284663" cy="4289425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662"/>
                  </a:moveTo>
                  <a:cubicBezTo>
                    <a:pt x="373" y="1662"/>
                    <a:pt x="0" y="1289"/>
                    <a:pt x="0" y="831"/>
                  </a:cubicBezTo>
                  <a:cubicBezTo>
                    <a:pt x="0" y="373"/>
                    <a:pt x="373" y="0"/>
                    <a:pt x="831" y="0"/>
                  </a:cubicBezTo>
                  <a:cubicBezTo>
                    <a:pt x="1289" y="0"/>
                    <a:pt x="1662" y="373"/>
                    <a:pt x="1662" y="831"/>
                  </a:cubicBezTo>
                  <a:cubicBezTo>
                    <a:pt x="1662" y="1289"/>
                    <a:pt x="1289" y="1662"/>
                    <a:pt x="831" y="1662"/>
                  </a:cubicBezTo>
                  <a:close/>
                  <a:moveTo>
                    <a:pt x="831" y="12"/>
                  </a:moveTo>
                  <a:cubicBezTo>
                    <a:pt x="380" y="12"/>
                    <a:pt x="12" y="380"/>
                    <a:pt x="12" y="831"/>
                  </a:cubicBezTo>
                  <a:cubicBezTo>
                    <a:pt x="12" y="1282"/>
                    <a:pt x="380" y="1650"/>
                    <a:pt x="831" y="1650"/>
                  </a:cubicBezTo>
                  <a:cubicBezTo>
                    <a:pt x="1282" y="1650"/>
                    <a:pt x="1650" y="1282"/>
                    <a:pt x="1650" y="831"/>
                  </a:cubicBezTo>
                  <a:cubicBezTo>
                    <a:pt x="1650" y="380"/>
                    <a:pt x="1282" y="12"/>
                    <a:pt x="831" y="1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2449908" y="4146539"/>
              <a:ext cx="201613" cy="288925"/>
            </a:xfrm>
            <a:custGeom>
              <a:avLst/>
              <a:gdLst/>
              <a:ahLst/>
              <a:cxnLst/>
              <a:rect l="l" t="t" r="r" b="b"/>
              <a:pathLst>
                <a:path w="127" h="182" extrusionOk="0">
                  <a:moveTo>
                    <a:pt x="93" y="164"/>
                  </a:moveTo>
                  <a:lnTo>
                    <a:pt x="20" y="91"/>
                  </a:lnTo>
                  <a:lnTo>
                    <a:pt x="93" y="18"/>
                  </a:lnTo>
                  <a:lnTo>
                    <a:pt x="117" y="44"/>
                  </a:lnTo>
                  <a:lnTo>
                    <a:pt x="127" y="34"/>
                  </a:lnTo>
                  <a:lnTo>
                    <a:pt x="93" y="0"/>
                  </a:lnTo>
                  <a:lnTo>
                    <a:pt x="0" y="91"/>
                  </a:lnTo>
                  <a:lnTo>
                    <a:pt x="93" y="182"/>
                  </a:lnTo>
                  <a:lnTo>
                    <a:pt x="127" y="148"/>
                  </a:lnTo>
                  <a:lnTo>
                    <a:pt x="117" y="138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2576908" y="4146539"/>
              <a:ext cx="290513" cy="288925"/>
            </a:xfrm>
            <a:custGeom>
              <a:avLst/>
              <a:gdLst/>
              <a:ahLst/>
              <a:cxnLst/>
              <a:rect l="l" t="t" r="r" b="b"/>
              <a:pathLst>
                <a:path w="183" h="182" extrusionOk="0">
                  <a:moveTo>
                    <a:pt x="91" y="0"/>
                  </a:moveTo>
                  <a:lnTo>
                    <a:pt x="0" y="91"/>
                  </a:lnTo>
                  <a:lnTo>
                    <a:pt x="91" y="182"/>
                  </a:lnTo>
                  <a:lnTo>
                    <a:pt x="183" y="91"/>
                  </a:lnTo>
                  <a:lnTo>
                    <a:pt x="91" y="0"/>
                  </a:lnTo>
                  <a:close/>
                  <a:moveTo>
                    <a:pt x="18" y="91"/>
                  </a:moveTo>
                  <a:lnTo>
                    <a:pt x="91" y="18"/>
                  </a:lnTo>
                  <a:lnTo>
                    <a:pt x="164" y="91"/>
                  </a:lnTo>
                  <a:lnTo>
                    <a:pt x="91" y="164"/>
                  </a:lnTo>
                  <a:lnTo>
                    <a:pt x="18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2688033" y="634989"/>
              <a:ext cx="200025" cy="288925"/>
            </a:xfrm>
            <a:custGeom>
              <a:avLst/>
              <a:gdLst/>
              <a:ahLst/>
              <a:cxnLst/>
              <a:rect l="l" t="t" r="r" b="b"/>
              <a:pathLst>
                <a:path w="126" h="182" extrusionOk="0">
                  <a:moveTo>
                    <a:pt x="34" y="164"/>
                  </a:moveTo>
                  <a:lnTo>
                    <a:pt x="107" y="91"/>
                  </a:lnTo>
                  <a:lnTo>
                    <a:pt x="34" y="18"/>
                  </a:lnTo>
                  <a:lnTo>
                    <a:pt x="9" y="44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126" y="91"/>
                  </a:lnTo>
                  <a:lnTo>
                    <a:pt x="34" y="182"/>
                  </a:lnTo>
                  <a:lnTo>
                    <a:pt x="0" y="148"/>
                  </a:lnTo>
                  <a:lnTo>
                    <a:pt x="9" y="138"/>
                  </a:lnTo>
                  <a:lnTo>
                    <a:pt x="3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2470545" y="634989"/>
              <a:ext cx="292100" cy="288925"/>
            </a:xfrm>
            <a:custGeom>
              <a:avLst/>
              <a:gdLst/>
              <a:ahLst/>
              <a:cxnLst/>
              <a:rect l="l" t="t" r="r" b="b"/>
              <a:pathLst>
                <a:path w="184" h="182" extrusionOk="0">
                  <a:moveTo>
                    <a:pt x="0" y="91"/>
                  </a:moveTo>
                  <a:lnTo>
                    <a:pt x="93" y="182"/>
                  </a:lnTo>
                  <a:lnTo>
                    <a:pt x="184" y="91"/>
                  </a:lnTo>
                  <a:lnTo>
                    <a:pt x="93" y="0"/>
                  </a:lnTo>
                  <a:lnTo>
                    <a:pt x="0" y="91"/>
                  </a:lnTo>
                  <a:close/>
                  <a:moveTo>
                    <a:pt x="93" y="164"/>
                  </a:moveTo>
                  <a:lnTo>
                    <a:pt x="20" y="91"/>
                  </a:lnTo>
                  <a:lnTo>
                    <a:pt x="93" y="18"/>
                  </a:lnTo>
                  <a:lnTo>
                    <a:pt x="166" y="91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7"/>
            <p:cNvSpPr txBox="1"/>
            <p:nvPr/>
          </p:nvSpPr>
          <p:spPr>
            <a:xfrm>
              <a:off x="2042822" y="3373584"/>
              <a:ext cx="12586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" name="Google Shape;279;p17"/>
            <p:cNvSpPr txBox="1"/>
            <p:nvPr/>
          </p:nvSpPr>
          <p:spPr>
            <a:xfrm>
              <a:off x="1295849" y="1421476"/>
              <a:ext cx="2746266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54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hank You</a:t>
              </a:r>
              <a:endParaRPr sz="1050" b="1" dirty="0"/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427947" y="2240881"/>
              <a:ext cx="2520177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57" y="4197833"/>
            <a:ext cx="3063303" cy="2224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51" y="1545237"/>
            <a:ext cx="3509542" cy="24516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68" y="4010934"/>
            <a:ext cx="3259029" cy="24442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03" y="1592032"/>
            <a:ext cx="3387161" cy="23069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818" y="4197833"/>
            <a:ext cx="2941936" cy="2168743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231338" y="473675"/>
            <a:ext cx="8442732" cy="656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도움을 주신 모든 </a:t>
            </a:r>
            <a:r>
              <a:rPr lang="ko-KR" altLang="en-US" sz="3600" b="1" noProof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분들께  감사드립니다</a:t>
            </a:r>
            <a:r>
              <a:rPr lang="en-US" altLang="ko-KR" sz="3600" b="1" noProof="0" dirty="0" smtClean="0">
                <a:solidFill>
                  <a:sysClr val="windowText" lastClr="000000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262409" y="192505"/>
            <a:ext cx="2268080" cy="429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16"/>
          <p:cNvCxnSpPr>
            <a:endCxn id="264" idx="1"/>
          </p:cNvCxnSpPr>
          <p:nvPr/>
        </p:nvCxnSpPr>
        <p:spPr>
          <a:xfrm>
            <a:off x="-91" y="407402"/>
            <a:ext cx="262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6" name="Google Shape;266;p16"/>
          <p:cNvCxnSpPr>
            <a:stCxn id="264" idx="3"/>
          </p:cNvCxnSpPr>
          <p:nvPr/>
        </p:nvCxnSpPr>
        <p:spPr>
          <a:xfrm rot="10800000" flipH="1">
            <a:off x="2530489" y="395702"/>
            <a:ext cx="9661500" cy="11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7" name="Google Shape;267;p16"/>
          <p:cNvSpPr/>
          <p:nvPr/>
        </p:nvSpPr>
        <p:spPr>
          <a:xfrm>
            <a:off x="29602" y="799944"/>
            <a:ext cx="12162397" cy="621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논문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dirty="0"/>
          </a:p>
          <a:p>
            <a:pPr marL="171450" lvl="0" indent="-171450">
              <a:lnSpc>
                <a:spcPct val="17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 S. Chu, S. Narayanan, and C.-C. </a:t>
            </a:r>
            <a:r>
              <a:rPr lang="en-US" sz="1800" b="1" dirty="0" err="1">
                <a:solidFill>
                  <a:schemeClr val="dk1"/>
                </a:solidFill>
              </a:rPr>
              <a:t>Kuo</a:t>
            </a:r>
            <a:r>
              <a:rPr lang="en-US" sz="1800" b="1" dirty="0">
                <a:solidFill>
                  <a:schemeClr val="dk1"/>
                </a:solidFill>
              </a:rPr>
              <a:t>. Environmental sound recognition with time-frequency audio features. IEEE TASLP, 2009. </a:t>
            </a:r>
            <a:endParaRPr lang="en-US" sz="1800" b="1" dirty="0" smtClean="0">
              <a:solidFill>
                <a:schemeClr val="dk1"/>
              </a:solidFill>
            </a:endParaRPr>
          </a:p>
          <a:p>
            <a:pPr marL="171450" lvl="0" indent="-171450">
              <a:lnSpc>
                <a:spcPct val="17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0" b="1" dirty="0">
                <a:solidFill>
                  <a:schemeClr val="dk1"/>
                </a:solidFill>
              </a:rPr>
              <a:t>실생활 음향 데이터 기반 이중 </a:t>
            </a:r>
            <a:r>
              <a:rPr lang="en-US" altLang="ko-KR" sz="1800" b="1" dirty="0">
                <a:solidFill>
                  <a:schemeClr val="dk1"/>
                </a:solidFill>
              </a:rPr>
              <a:t>CNN </a:t>
            </a:r>
            <a:r>
              <a:rPr lang="ko-KR" altLang="en-US" sz="1800" b="1" dirty="0">
                <a:solidFill>
                  <a:schemeClr val="dk1"/>
                </a:solidFill>
              </a:rPr>
              <a:t>구조를 특징으로 하는 음향 이벤트 인식 </a:t>
            </a:r>
            <a:r>
              <a:rPr lang="ko-KR" altLang="en-US" sz="1800" b="1" dirty="0" smtClean="0">
                <a:solidFill>
                  <a:schemeClr val="dk1"/>
                </a:solidFill>
              </a:rPr>
              <a:t>알고리즘</a:t>
            </a:r>
            <a:r>
              <a:rPr lang="en-US" altLang="ko-KR" sz="1800" b="1" dirty="0" smtClean="0">
                <a:solidFill>
                  <a:schemeClr val="dk1"/>
                </a:solidFill>
              </a:rPr>
              <a:t>, </a:t>
            </a:r>
            <a:r>
              <a:rPr lang="ko-KR" altLang="en-US" sz="1800" b="1" dirty="0" err="1" smtClean="0">
                <a:solidFill>
                  <a:schemeClr val="dk1"/>
                </a:solidFill>
              </a:rPr>
              <a:t>서상원</a:t>
            </a:r>
            <a:r>
              <a:rPr lang="ko-KR" altLang="en-US" sz="1800" b="1" dirty="0" smtClean="0">
                <a:solidFill>
                  <a:schemeClr val="dk1"/>
                </a:solidFill>
              </a:rPr>
              <a:t> 외 </a:t>
            </a:r>
            <a:r>
              <a:rPr lang="en-US" altLang="ko-KR" sz="1800" b="1" dirty="0" smtClean="0">
                <a:solidFill>
                  <a:schemeClr val="dk1"/>
                </a:solidFill>
              </a:rPr>
              <a:t>4</a:t>
            </a:r>
            <a:r>
              <a:rPr lang="ko-KR" altLang="en-US" sz="1800" b="1" dirty="0" smtClean="0">
                <a:solidFill>
                  <a:schemeClr val="dk1"/>
                </a:solidFill>
              </a:rPr>
              <a:t>인</a:t>
            </a:r>
            <a:r>
              <a:rPr lang="en-US" altLang="ko-KR" sz="1800" b="1" dirty="0" smtClean="0">
                <a:solidFill>
                  <a:schemeClr val="dk1"/>
                </a:solidFill>
              </a:rPr>
              <a:t>, 2018.</a:t>
            </a:r>
            <a:endParaRPr lang="en-US" sz="1800" b="1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 외&gt;</a:t>
            </a:r>
            <a:endParaRPr dirty="0"/>
          </a:p>
          <a:p>
            <a:pPr marL="171450" lvl="0" indent="-171450">
              <a:lnSpc>
                <a:spcPct val="17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ko-KR" sz="1800" dirty="0" err="1"/>
              <a:t>TensorFlow</a:t>
            </a:r>
            <a:r>
              <a:rPr lang="ko-KR" altLang="ko-KR" sz="1800" dirty="0"/>
              <a:t>: </a:t>
            </a:r>
            <a:r>
              <a:rPr lang="ko-KR" altLang="ko-KR" sz="1800" dirty="0">
                <a:hlinkClick r:id="rId3"/>
              </a:rPr>
              <a:t>https://www.tensorflow.org/</a:t>
            </a:r>
            <a:endParaRPr lang="en-US" altLang="ko-KR" sz="1800" b="1" dirty="0">
              <a:solidFill>
                <a:schemeClr val="dk1"/>
              </a:solidFill>
            </a:endParaRPr>
          </a:p>
          <a:p>
            <a:pPr marL="171450" lvl="0" indent="-171450">
              <a:lnSpc>
                <a:spcPct val="17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ko-KR" sz="1800" dirty="0" err="1" smtClean="0"/>
              <a:t>Librosa</a:t>
            </a:r>
            <a:r>
              <a:rPr lang="ko-KR" altLang="ko-KR" sz="1800" dirty="0"/>
              <a:t>: </a:t>
            </a:r>
            <a:r>
              <a:rPr lang="ko-KR" altLang="ko-KR" sz="1800" dirty="0">
                <a:hlinkClick r:id="rId4"/>
              </a:rPr>
              <a:t>https://librosa.github.io/</a:t>
            </a:r>
            <a:endParaRPr lang="en-US" altLang="ko-KR" sz="1800" dirty="0"/>
          </a:p>
          <a:p>
            <a:pPr marL="171450" lvl="0" indent="-171450">
              <a:lnSpc>
                <a:spcPct val="17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ko-KR" sz="1800" dirty="0" err="1"/>
              <a:t>Flask</a:t>
            </a:r>
            <a:r>
              <a:rPr lang="ko-KR" altLang="ko-KR" sz="1800" dirty="0"/>
              <a:t>: </a:t>
            </a:r>
            <a:r>
              <a:rPr lang="ko-KR" altLang="ko-KR" sz="1800" dirty="0">
                <a:hlinkClick r:id="rId5"/>
              </a:rPr>
              <a:t>http://flask.pocoo.org/</a:t>
            </a:r>
            <a:endParaRPr lang="en-US" altLang="ko-KR" sz="1800" dirty="0"/>
          </a:p>
          <a:p>
            <a:pPr marL="171450" lvl="0" indent="-171450">
              <a:lnSpc>
                <a:spcPct val="17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ko-KR" sz="1800" dirty="0"/>
              <a:t>음성/</a:t>
            </a:r>
            <a:r>
              <a:rPr lang="ko-KR" altLang="ko-KR" sz="1800" dirty="0" err="1"/>
              <a:t>음악신호+머신러닝</a:t>
            </a:r>
            <a:r>
              <a:rPr lang="ko-KR" altLang="ko-KR" sz="1800" dirty="0"/>
              <a:t> 초심자를 위한 가이드 : </a:t>
            </a:r>
            <a:r>
              <a:rPr lang="ko-KR" altLang="ko-KR" sz="1800" dirty="0">
                <a:hlinkClick r:id="rId6"/>
              </a:rPr>
              <a:t>http://keunwoochoi.blogspot.kr/2016/01/blog-post.html</a:t>
            </a:r>
            <a:endParaRPr lang="en-US" altLang="ko-KR" sz="1800" dirty="0"/>
          </a:p>
          <a:p>
            <a:pPr marL="171450" indent="-171450">
              <a:lnSpc>
                <a:spcPct val="17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0" dirty="0"/>
              <a:t>핵심만 골라 배우는 안드로이드 스튜디오 </a:t>
            </a:r>
            <a:r>
              <a:rPr lang="en-US" altLang="ko-KR" sz="1800" dirty="0"/>
              <a:t>&amp; </a:t>
            </a:r>
            <a:r>
              <a:rPr lang="ko-KR" altLang="en-US" sz="1800" dirty="0"/>
              <a:t>프로그래밍 </a:t>
            </a:r>
            <a:r>
              <a:rPr lang="en-US" altLang="ko-KR" sz="1800" dirty="0"/>
              <a:t>&lt;</a:t>
            </a:r>
            <a:r>
              <a:rPr lang="ko-KR" altLang="en-US" sz="1800" dirty="0"/>
              <a:t>저자</a:t>
            </a:r>
            <a:r>
              <a:rPr lang="en-US" altLang="ko-KR" sz="1800" dirty="0"/>
              <a:t>: </a:t>
            </a:r>
            <a:r>
              <a:rPr lang="ko-KR" altLang="en-US" sz="1800" dirty="0"/>
              <a:t>닐 스미스</a:t>
            </a:r>
            <a:r>
              <a:rPr lang="en-US" altLang="ko-KR" sz="1800" dirty="0" smtClean="0"/>
              <a:t>&gt;</a:t>
            </a:r>
            <a:endParaRPr lang="en-US" altLang="ko-KR" sz="1800" dirty="0" smtClean="0"/>
          </a:p>
          <a:p>
            <a:pPr marL="171450" lvl="0" indent="-171450">
              <a:lnSpc>
                <a:spcPct val="17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0" dirty="0" err="1" smtClean="0"/>
              <a:t>텐서플로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입문 </a:t>
            </a:r>
            <a:r>
              <a:rPr lang="en-US" altLang="ko-KR" sz="1800" dirty="0"/>
              <a:t>: </a:t>
            </a:r>
            <a:r>
              <a:rPr lang="ko-KR" altLang="en-US" sz="1800" dirty="0"/>
              <a:t>예제로 배우는 </a:t>
            </a:r>
            <a:r>
              <a:rPr lang="ko-KR" altLang="en-US" sz="1800" dirty="0" err="1"/>
              <a:t>텐서플로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&lt;</a:t>
            </a:r>
            <a:r>
              <a:rPr lang="ko-KR" altLang="en-US" sz="1800" dirty="0" smtClean="0"/>
              <a:t>저자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ko-KR" altLang="en-US" sz="1800" dirty="0" err="1"/>
              <a:t>잔카를로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자코네</a:t>
            </a:r>
            <a:r>
              <a:rPr lang="en-US" altLang="ko-KR" sz="1800" dirty="0" smtClean="0"/>
              <a:t>&gt;</a:t>
            </a:r>
          </a:p>
          <a:p>
            <a:pPr marL="171450" lvl="0" indent="-171450">
              <a:lnSpc>
                <a:spcPct val="17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0" dirty="0" err="1" smtClean="0"/>
              <a:t>골빈해커의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3</a:t>
            </a:r>
            <a:r>
              <a:rPr lang="ko-KR" altLang="en-US" sz="1800" dirty="0" smtClean="0"/>
              <a:t>분 </a:t>
            </a:r>
            <a:r>
              <a:rPr lang="ko-KR" altLang="en-US" sz="1800" dirty="0" err="1" smtClean="0"/>
              <a:t>딥러닝</a:t>
            </a:r>
            <a:r>
              <a:rPr lang="en-US" altLang="ko-KR" sz="1800" dirty="0" smtClean="0"/>
              <a:t>:</a:t>
            </a:r>
            <a:r>
              <a:rPr lang="ko-KR" altLang="en-US" sz="1800" dirty="0" err="1" smtClean="0"/>
              <a:t>텐서플로맛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&lt;</a:t>
            </a:r>
            <a:r>
              <a:rPr lang="ko-KR" altLang="en-US" sz="1800" dirty="0" smtClean="0"/>
              <a:t>저자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김진중</a:t>
            </a:r>
            <a:r>
              <a:rPr lang="en-US" altLang="ko-KR" sz="1800" dirty="0" smtClean="0"/>
              <a:t>&gt;</a:t>
            </a:r>
            <a:endParaRPr lang="en-US" altLang="ko-KR" sz="1800" dirty="0"/>
          </a:p>
          <a:p>
            <a:pPr lvl="0">
              <a:lnSpc>
                <a:spcPct val="170000"/>
              </a:lnSpc>
              <a:buClr>
                <a:schemeClr val="dk1"/>
              </a:buClr>
              <a:buSzPts val="1800"/>
            </a:pPr>
            <a:endParaRPr lang="en-US"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"/>
          <p:cNvSpPr/>
          <p:nvPr/>
        </p:nvSpPr>
        <p:spPr>
          <a:xfrm>
            <a:off x="3795713" y="1128713"/>
            <a:ext cx="4594225" cy="4600575"/>
          </a:xfrm>
          <a:prstGeom prst="ellipse">
            <a:avLst/>
          </a:prstGeom>
          <a:solidFill>
            <a:srgbClr val="38343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7"/>
          <p:cNvSpPr/>
          <p:nvPr/>
        </p:nvSpPr>
        <p:spPr>
          <a:xfrm>
            <a:off x="3951288" y="1284288"/>
            <a:ext cx="4284663" cy="4289425"/>
          </a:xfrm>
          <a:custGeom>
            <a:avLst/>
            <a:gdLst/>
            <a:ahLst/>
            <a:cxnLst/>
            <a:rect l="l" t="t" r="r" b="b"/>
            <a:pathLst>
              <a:path w="1662" h="1662" extrusionOk="0">
                <a:moveTo>
                  <a:pt x="831" y="1662"/>
                </a:moveTo>
                <a:cubicBezTo>
                  <a:pt x="373" y="1662"/>
                  <a:pt x="0" y="1289"/>
                  <a:pt x="0" y="831"/>
                </a:cubicBezTo>
                <a:cubicBezTo>
                  <a:pt x="0" y="373"/>
                  <a:pt x="373" y="0"/>
                  <a:pt x="831" y="0"/>
                </a:cubicBezTo>
                <a:cubicBezTo>
                  <a:pt x="1289" y="0"/>
                  <a:pt x="1662" y="373"/>
                  <a:pt x="1662" y="831"/>
                </a:cubicBezTo>
                <a:cubicBezTo>
                  <a:pt x="1662" y="1289"/>
                  <a:pt x="1289" y="1662"/>
                  <a:pt x="831" y="1662"/>
                </a:cubicBezTo>
                <a:close/>
                <a:moveTo>
                  <a:pt x="831" y="12"/>
                </a:moveTo>
                <a:cubicBezTo>
                  <a:pt x="380" y="12"/>
                  <a:pt x="12" y="380"/>
                  <a:pt x="12" y="831"/>
                </a:cubicBezTo>
                <a:cubicBezTo>
                  <a:pt x="12" y="1282"/>
                  <a:pt x="380" y="1650"/>
                  <a:pt x="831" y="1650"/>
                </a:cubicBezTo>
                <a:cubicBezTo>
                  <a:pt x="1282" y="1650"/>
                  <a:pt x="1650" y="1282"/>
                  <a:pt x="1650" y="831"/>
                </a:cubicBezTo>
                <a:cubicBezTo>
                  <a:pt x="1650" y="380"/>
                  <a:pt x="1282" y="12"/>
                  <a:pt x="831" y="12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5873751" y="5040313"/>
            <a:ext cx="201613" cy="288925"/>
          </a:xfrm>
          <a:custGeom>
            <a:avLst/>
            <a:gdLst/>
            <a:ahLst/>
            <a:cxnLst/>
            <a:rect l="l" t="t" r="r" b="b"/>
            <a:pathLst>
              <a:path w="127" h="182" extrusionOk="0"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17" y="44"/>
                </a:lnTo>
                <a:lnTo>
                  <a:pt x="127" y="34"/>
                </a:lnTo>
                <a:lnTo>
                  <a:pt x="93" y="0"/>
                </a:lnTo>
                <a:lnTo>
                  <a:pt x="0" y="91"/>
                </a:lnTo>
                <a:lnTo>
                  <a:pt x="93" y="182"/>
                </a:lnTo>
                <a:lnTo>
                  <a:pt x="127" y="148"/>
                </a:lnTo>
                <a:lnTo>
                  <a:pt x="117" y="138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6000751" y="5040313"/>
            <a:ext cx="290513" cy="288925"/>
          </a:xfrm>
          <a:custGeom>
            <a:avLst/>
            <a:gdLst/>
            <a:ahLst/>
            <a:cxnLst/>
            <a:rect l="l" t="t" r="r" b="b"/>
            <a:pathLst>
              <a:path w="183" h="182" extrusionOk="0">
                <a:moveTo>
                  <a:pt x="91" y="0"/>
                </a:moveTo>
                <a:lnTo>
                  <a:pt x="0" y="91"/>
                </a:lnTo>
                <a:lnTo>
                  <a:pt x="91" y="182"/>
                </a:lnTo>
                <a:lnTo>
                  <a:pt x="183" y="91"/>
                </a:lnTo>
                <a:lnTo>
                  <a:pt x="91" y="0"/>
                </a:lnTo>
                <a:close/>
                <a:moveTo>
                  <a:pt x="18" y="91"/>
                </a:moveTo>
                <a:lnTo>
                  <a:pt x="91" y="18"/>
                </a:lnTo>
                <a:lnTo>
                  <a:pt x="164" y="91"/>
                </a:lnTo>
                <a:lnTo>
                  <a:pt x="91" y="164"/>
                </a:lnTo>
                <a:lnTo>
                  <a:pt x="18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6111876" y="1528763"/>
            <a:ext cx="200025" cy="288925"/>
          </a:xfrm>
          <a:custGeom>
            <a:avLst/>
            <a:gdLst/>
            <a:ahLst/>
            <a:cxnLst/>
            <a:rect l="l" t="t" r="r" b="b"/>
            <a:pathLst>
              <a:path w="126" h="182" extrusionOk="0">
                <a:moveTo>
                  <a:pt x="34" y="164"/>
                </a:moveTo>
                <a:lnTo>
                  <a:pt x="107" y="91"/>
                </a:lnTo>
                <a:lnTo>
                  <a:pt x="34" y="18"/>
                </a:lnTo>
                <a:lnTo>
                  <a:pt x="9" y="44"/>
                </a:lnTo>
                <a:lnTo>
                  <a:pt x="0" y="34"/>
                </a:lnTo>
                <a:lnTo>
                  <a:pt x="34" y="0"/>
                </a:lnTo>
                <a:lnTo>
                  <a:pt x="126" y="91"/>
                </a:lnTo>
                <a:lnTo>
                  <a:pt x="34" y="182"/>
                </a:lnTo>
                <a:lnTo>
                  <a:pt x="0" y="148"/>
                </a:lnTo>
                <a:lnTo>
                  <a:pt x="9" y="138"/>
                </a:lnTo>
                <a:lnTo>
                  <a:pt x="34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5894388" y="1528763"/>
            <a:ext cx="292100" cy="288925"/>
          </a:xfrm>
          <a:custGeom>
            <a:avLst/>
            <a:gdLst/>
            <a:ahLst/>
            <a:cxnLst/>
            <a:rect l="l" t="t" r="r" b="b"/>
            <a:pathLst>
              <a:path w="184" h="182" extrusionOk="0">
                <a:moveTo>
                  <a:pt x="0" y="91"/>
                </a:moveTo>
                <a:lnTo>
                  <a:pt x="93" y="182"/>
                </a:lnTo>
                <a:lnTo>
                  <a:pt x="184" y="91"/>
                </a:lnTo>
                <a:lnTo>
                  <a:pt x="93" y="0"/>
                </a:lnTo>
                <a:lnTo>
                  <a:pt x="0" y="91"/>
                </a:lnTo>
                <a:close/>
                <a:moveTo>
                  <a:pt x="93" y="164"/>
                </a:moveTo>
                <a:lnTo>
                  <a:pt x="20" y="91"/>
                </a:lnTo>
                <a:lnTo>
                  <a:pt x="93" y="18"/>
                </a:lnTo>
                <a:lnTo>
                  <a:pt x="166" y="91"/>
                </a:lnTo>
                <a:lnTo>
                  <a:pt x="93" y="1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5466665" y="4267358"/>
            <a:ext cx="12586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>
            <a:off x="4719692" y="2679630"/>
            <a:ext cx="274626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2836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64" y="1584378"/>
            <a:ext cx="6521339" cy="11887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778" y="3135152"/>
            <a:ext cx="5626554" cy="12013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530" y="4762003"/>
            <a:ext cx="6577801" cy="1465943"/>
          </a:xfrm>
          <a:prstGeom prst="rect">
            <a:avLst/>
          </a:prstGeom>
        </p:spPr>
      </p:pic>
      <p:sp>
        <p:nvSpPr>
          <p:cNvPr id="36" name="Google Shape;65;p7"/>
          <p:cNvSpPr txBox="1"/>
          <p:nvPr/>
        </p:nvSpPr>
        <p:spPr>
          <a:xfrm>
            <a:off x="7615900" y="6564517"/>
            <a:ext cx="8562656" cy="43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1100" dirty="0" smtClean="0">
                <a:hlinkClick r:id="rId6"/>
              </a:rPr>
              <a:t>출처</a:t>
            </a:r>
            <a:r>
              <a:rPr lang="en-US" altLang="ko-KR" sz="1100" dirty="0" smtClean="0">
                <a:hlinkClick r:id="rId6"/>
              </a:rPr>
              <a:t>: </a:t>
            </a:r>
            <a:r>
              <a:rPr lang="en-US" altLang="ko-KR" sz="1100" dirty="0">
                <a:hlinkClick r:id="rId7"/>
              </a:rPr>
              <a:t>http://www.cowalknews.co.kr/news/articleView.html?idxno=15357</a:t>
            </a:r>
            <a:endParaRPr lang="en-US" altLang="ko-KR" sz="1100" dirty="0"/>
          </a:p>
        </p:txBody>
      </p:sp>
      <p:sp>
        <p:nvSpPr>
          <p:cNvPr id="37" name="Rectangle 5"/>
          <p:cNvSpPr/>
          <p:nvPr/>
        </p:nvSpPr>
        <p:spPr>
          <a:xfrm>
            <a:off x="-33452" y="-5357"/>
            <a:ext cx="1222545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청각 장애인 교통사고 사례</a:t>
            </a:r>
            <a:endParaRPr lang="en-US" sz="4000" b="1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35900" y="873474"/>
            <a:ext cx="4314500" cy="5183612"/>
            <a:chOff x="235900" y="873474"/>
            <a:chExt cx="4314500" cy="5183612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900" y="873474"/>
              <a:ext cx="4314500" cy="2058317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496800" y="3179663"/>
              <a:ext cx="3852088" cy="2877423"/>
              <a:chOff x="489600" y="3143663"/>
              <a:chExt cx="3852088" cy="2877423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544977" y="3176385"/>
                <a:ext cx="3796711" cy="2844701"/>
                <a:chOff x="400977" y="3192065"/>
                <a:chExt cx="3796711" cy="2844701"/>
              </a:xfrm>
            </p:grpSpPr>
            <p:pic>
              <p:nvPicPr>
                <p:cNvPr id="38" name="내용 개체 틀 4" descr="화면 캡처">
                  <a:extLst>
                    <a:ext uri="{FF2B5EF4-FFF2-40B4-BE49-F238E27FC236}">
                      <a16:creationId xmlns:a16="http://schemas.microsoft.com/office/drawing/2014/main" id="{B11CC70B-5866-4CFE-A580-9FAF5A113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77" y="3192065"/>
                  <a:ext cx="3752837" cy="1672271"/>
                </a:xfrm>
                <a:prstGeom prst="rect">
                  <a:avLst/>
                </a:prstGeom>
              </p:spPr>
            </p:pic>
            <p:pic>
              <p:nvPicPr>
                <p:cNvPr id="39" name="그림 38" descr="화면 캡처">
                  <a:extLst>
                    <a:ext uri="{FF2B5EF4-FFF2-40B4-BE49-F238E27FC236}">
                      <a16:creationId xmlns:a16="http://schemas.microsoft.com/office/drawing/2014/main" id="{1634D608-2CD4-4573-9BC8-B709925F57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977" y="4857120"/>
                  <a:ext cx="3796711" cy="1179646"/>
                </a:xfrm>
                <a:prstGeom prst="rect">
                  <a:avLst/>
                </a:prstGeom>
              </p:spPr>
            </p:pic>
          </p:grpSp>
          <p:sp>
            <p:nvSpPr>
              <p:cNvPr id="12" name="직사각형 11"/>
              <p:cNvSpPr/>
              <p:nvPr/>
            </p:nvSpPr>
            <p:spPr>
              <a:xfrm>
                <a:off x="489600" y="3143663"/>
                <a:ext cx="446400" cy="2955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액자 40"/>
            <p:cNvSpPr/>
            <p:nvPr/>
          </p:nvSpPr>
          <p:spPr>
            <a:xfrm>
              <a:off x="1743784" y="1962493"/>
              <a:ext cx="887904" cy="319789"/>
            </a:xfrm>
            <a:prstGeom prst="frame">
              <a:avLst/>
            </a:prstGeom>
            <a:solidFill>
              <a:srgbClr val="FF0000">
                <a:alpha val="40000"/>
              </a:srgbClr>
            </a:solidFill>
            <a:ln cmpd="sng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/>
            <p:cNvSpPr/>
            <p:nvPr/>
          </p:nvSpPr>
          <p:spPr>
            <a:xfrm>
              <a:off x="552177" y="5757721"/>
              <a:ext cx="3752837" cy="299365"/>
            </a:xfrm>
            <a:prstGeom prst="frame">
              <a:avLst/>
            </a:prstGeom>
            <a:solidFill>
              <a:srgbClr val="FF0000">
                <a:alpha val="40000"/>
              </a:srgbClr>
            </a:solidFill>
            <a:ln cmpd="sng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액자 42"/>
          <p:cNvSpPr/>
          <p:nvPr/>
        </p:nvSpPr>
        <p:spPr>
          <a:xfrm>
            <a:off x="7655754" y="3127723"/>
            <a:ext cx="2622780" cy="292810"/>
          </a:xfrm>
          <a:prstGeom prst="frame">
            <a:avLst/>
          </a:prstGeom>
          <a:solidFill>
            <a:srgbClr val="FF0000">
              <a:alpha val="40000"/>
            </a:srgbClr>
          </a:solidFill>
          <a:ln cmpd="sng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6677378" y="5629328"/>
            <a:ext cx="2980265" cy="269116"/>
          </a:xfrm>
          <a:prstGeom prst="frame">
            <a:avLst/>
          </a:prstGeom>
          <a:solidFill>
            <a:srgbClr val="FF0000">
              <a:alpha val="40000"/>
            </a:srgbClr>
          </a:solidFill>
          <a:ln cmpd="sng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6536267" y="1949056"/>
            <a:ext cx="2077155" cy="257921"/>
          </a:xfrm>
          <a:prstGeom prst="frame">
            <a:avLst/>
          </a:prstGeom>
          <a:solidFill>
            <a:srgbClr val="FF0000">
              <a:alpha val="40000"/>
            </a:srgbClr>
          </a:solidFill>
          <a:ln cmpd="sng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65;p7"/>
          <p:cNvSpPr txBox="1"/>
          <p:nvPr/>
        </p:nvSpPr>
        <p:spPr>
          <a:xfrm>
            <a:off x="4380764" y="6603736"/>
            <a:ext cx="8562656" cy="43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1100" dirty="0" smtClean="0">
                <a:hlinkClick r:id="rId3"/>
              </a:rPr>
              <a:t>출처</a:t>
            </a:r>
            <a:r>
              <a:rPr lang="en-US" altLang="ko-KR" sz="1100" dirty="0" smtClean="0">
                <a:hlinkClick r:id="rId3"/>
              </a:rPr>
              <a:t>: http</a:t>
            </a:r>
            <a:r>
              <a:rPr lang="en-US" altLang="ko-KR" sz="1100" dirty="0">
                <a:hlinkClick r:id="rId3"/>
              </a:rPr>
              <a:t>://www.ablenews.co.kr/News/NewsContent.aspx?CategoryCode=0018&amp;NewsCode=001820171121172124767948</a:t>
            </a:r>
            <a:endParaRPr lang="en-US" altLang="ko-KR" sz="11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695515" y="1318733"/>
            <a:ext cx="5064560" cy="4530155"/>
            <a:chOff x="364388" y="1541631"/>
            <a:chExt cx="4322910" cy="4060709"/>
          </a:xfrm>
        </p:grpSpPr>
        <p:grpSp>
          <p:nvGrpSpPr>
            <p:cNvPr id="8" name="그룹 7"/>
            <p:cNvGrpSpPr/>
            <p:nvPr/>
          </p:nvGrpSpPr>
          <p:grpSpPr>
            <a:xfrm>
              <a:off x="364388" y="1541631"/>
              <a:ext cx="4322910" cy="4046854"/>
              <a:chOff x="171100" y="1313166"/>
              <a:chExt cx="4322910" cy="404685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326" y="4753349"/>
                <a:ext cx="4073046" cy="606671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100" y="1313166"/>
                <a:ext cx="4322910" cy="1270465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325" y="2611230"/>
                <a:ext cx="4073046" cy="1908731"/>
              </a:xfrm>
              <a:prstGeom prst="rect">
                <a:avLst/>
              </a:prstGeom>
            </p:spPr>
          </p:pic>
        </p:grpSp>
        <p:sp>
          <p:nvSpPr>
            <p:cNvPr id="39" name="액자 38"/>
            <p:cNvSpPr/>
            <p:nvPr/>
          </p:nvSpPr>
          <p:spPr>
            <a:xfrm>
              <a:off x="364388" y="4956265"/>
              <a:ext cx="4167358" cy="646075"/>
            </a:xfrm>
            <a:prstGeom prst="frame">
              <a:avLst/>
            </a:prstGeom>
            <a:solidFill>
              <a:srgbClr val="FF0000">
                <a:alpha val="40000"/>
              </a:srgbClr>
            </a:solidFill>
            <a:ln cmpd="sng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/>
            <p:cNvSpPr/>
            <p:nvPr/>
          </p:nvSpPr>
          <p:spPr>
            <a:xfrm>
              <a:off x="364388" y="2139484"/>
              <a:ext cx="1791514" cy="295052"/>
            </a:xfrm>
            <a:prstGeom prst="frame">
              <a:avLst/>
            </a:prstGeom>
            <a:solidFill>
              <a:srgbClr val="FF0000">
                <a:alpha val="40000"/>
              </a:srgbClr>
            </a:solidFill>
            <a:ln cmpd="sng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896699" y="1355779"/>
            <a:ext cx="4693136" cy="4530155"/>
            <a:chOff x="7372484" y="1524260"/>
            <a:chExt cx="4090973" cy="416812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2484" y="1524260"/>
              <a:ext cx="3964996" cy="4168125"/>
            </a:xfrm>
            <a:prstGeom prst="rect">
              <a:avLst/>
            </a:prstGeom>
          </p:spPr>
        </p:pic>
        <p:sp>
          <p:nvSpPr>
            <p:cNvPr id="41" name="액자 40"/>
            <p:cNvSpPr/>
            <p:nvPr/>
          </p:nvSpPr>
          <p:spPr>
            <a:xfrm>
              <a:off x="10742342" y="3554881"/>
              <a:ext cx="691376" cy="224353"/>
            </a:xfrm>
            <a:prstGeom prst="frame">
              <a:avLst>
                <a:gd name="adj1" fmla="val 6945"/>
              </a:avLst>
            </a:prstGeom>
            <a:solidFill>
              <a:srgbClr val="FF0000">
                <a:alpha val="40000"/>
              </a:srgbClr>
            </a:solidFill>
            <a:ln cmpd="sng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/>
            <p:cNvSpPr/>
            <p:nvPr/>
          </p:nvSpPr>
          <p:spPr>
            <a:xfrm>
              <a:off x="9636865" y="3763849"/>
              <a:ext cx="1227224" cy="266294"/>
            </a:xfrm>
            <a:prstGeom prst="frame">
              <a:avLst>
                <a:gd name="adj1" fmla="val 6562"/>
              </a:avLst>
            </a:prstGeom>
            <a:solidFill>
              <a:srgbClr val="FF0000">
                <a:alpha val="40000"/>
              </a:srgbClr>
            </a:solidFill>
            <a:ln cmpd="sng">
              <a:solidFill>
                <a:srgbClr val="FF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1322208" y="3405674"/>
              <a:ext cx="141249" cy="4906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597134" y="3665191"/>
              <a:ext cx="73190" cy="431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Rectangle 5"/>
          <p:cNvSpPr/>
          <p:nvPr/>
        </p:nvSpPr>
        <p:spPr>
          <a:xfrm>
            <a:off x="-33452" y="-5357"/>
            <a:ext cx="12225452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accent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청각 장애인 교통사고 사례</a:t>
            </a:r>
            <a:endParaRPr lang="en-US" sz="4000" b="1" dirty="0">
              <a:solidFill>
                <a:schemeClr val="accent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196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3857714" y="2526916"/>
            <a:ext cx="32961" cy="964089"/>
          </a:xfrm>
          <a:custGeom>
            <a:avLst/>
            <a:gdLst/>
            <a:ahLst/>
            <a:cxnLst/>
            <a:rect l="l" t="t" r="r" b="b"/>
            <a:pathLst>
              <a:path w="36" h="1050" extrusionOk="0">
                <a:moveTo>
                  <a:pt x="18" y="0"/>
                </a:moveTo>
                <a:cubicBezTo>
                  <a:pt x="28" y="0"/>
                  <a:pt x="36" y="4"/>
                  <a:pt x="36" y="10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5"/>
                  <a:pt x="28" y="1050"/>
                  <a:pt x="18" y="1050"/>
                </a:cubicBezTo>
                <a:cubicBezTo>
                  <a:pt x="8" y="1050"/>
                  <a:pt x="0" y="1045"/>
                  <a:pt x="0" y="10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8" y="0"/>
                  <a:pt x="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5440153" y="4662996"/>
            <a:ext cx="32961" cy="964723"/>
          </a:xfrm>
          <a:custGeom>
            <a:avLst/>
            <a:gdLst/>
            <a:ahLst/>
            <a:cxnLst/>
            <a:rect l="l" t="t" r="r" b="b"/>
            <a:pathLst>
              <a:path w="36" h="1051" extrusionOk="0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6943648" y="2526916"/>
            <a:ext cx="32961" cy="964089"/>
          </a:xfrm>
          <a:custGeom>
            <a:avLst/>
            <a:gdLst/>
            <a:ahLst/>
            <a:cxnLst/>
            <a:rect l="l" t="t" r="r" b="b"/>
            <a:pathLst>
              <a:path w="36" h="1050" extrusionOk="0">
                <a:moveTo>
                  <a:pt x="18" y="0"/>
                </a:moveTo>
                <a:cubicBezTo>
                  <a:pt x="28" y="0"/>
                  <a:pt x="36" y="4"/>
                  <a:pt x="36" y="10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5"/>
                  <a:pt x="28" y="1050"/>
                  <a:pt x="18" y="1050"/>
                </a:cubicBezTo>
                <a:cubicBezTo>
                  <a:pt x="8" y="1050"/>
                  <a:pt x="0" y="1045"/>
                  <a:pt x="0" y="10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8" y="0"/>
                  <a:pt x="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8533990" y="4662996"/>
            <a:ext cx="32961" cy="964723"/>
          </a:xfrm>
          <a:custGeom>
            <a:avLst/>
            <a:gdLst/>
            <a:ahLst/>
            <a:cxnLst/>
            <a:rect l="l" t="t" r="r" b="b"/>
            <a:pathLst>
              <a:path w="36" h="1051" extrusionOk="0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2300045" y="4662996"/>
            <a:ext cx="32961" cy="964723"/>
          </a:xfrm>
          <a:custGeom>
            <a:avLst/>
            <a:gdLst/>
            <a:ahLst/>
            <a:cxnLst/>
            <a:rect l="l" t="t" r="r" b="b"/>
            <a:pathLst>
              <a:path w="36" h="1051" extrusionOk="0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3156670" y="3364234"/>
            <a:ext cx="1440745" cy="14426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3745522" y="2414090"/>
            <a:ext cx="256711" cy="2567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1610414" y="3364234"/>
            <a:ext cx="1440112" cy="14426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2188487" y="5482567"/>
            <a:ext cx="256711" cy="2573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1658281" y="3411868"/>
            <a:ext cx="1344378" cy="134674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7"/>
          <p:cNvSpPr/>
          <p:nvPr/>
        </p:nvSpPr>
        <p:spPr>
          <a:xfrm>
            <a:off x="3203825" y="3411789"/>
            <a:ext cx="1345168" cy="13475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4703618" y="3364234"/>
            <a:ext cx="1440745" cy="14426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4752119" y="3411868"/>
            <a:ext cx="1344378" cy="134674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256554" y="3364234"/>
            <a:ext cx="1440745" cy="14426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304420" y="3411789"/>
            <a:ext cx="1344380" cy="13475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7813618" y="3364234"/>
            <a:ext cx="1440745" cy="14426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7861484" y="3411868"/>
            <a:ext cx="1344378" cy="134674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5327962" y="5482566"/>
            <a:ext cx="256711" cy="2573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6832091" y="2414090"/>
            <a:ext cx="256711" cy="2567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8422432" y="5482566"/>
            <a:ext cx="256711" cy="2573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7"/>
          <p:cNvSpPr txBox="1"/>
          <p:nvPr/>
        </p:nvSpPr>
        <p:spPr>
          <a:xfrm>
            <a:off x="7449744" y="5855095"/>
            <a:ext cx="2210725" cy="374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동작 실험</a:t>
            </a:r>
            <a:endParaRPr sz="20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1083736" y="5855095"/>
            <a:ext cx="2338151" cy="44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프로젝트 소개</a:t>
            </a:r>
            <a:endParaRPr sz="20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4340930" y="5855095"/>
            <a:ext cx="2229203" cy="37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11000"/>
              </a:lnSpc>
            </a:pPr>
            <a:r>
              <a:rPr lang="en-US" altLang="ko-KR" sz="2000" b="1" dirty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Feature </a:t>
            </a:r>
            <a:r>
              <a:rPr lang="ko-KR" altLang="en-US" sz="2000" b="1" dirty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추출 및 </a:t>
            </a:r>
            <a:r>
              <a:rPr lang="en-US" altLang="ko-KR" sz="2000" b="1" dirty="0" err="1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Tensorflow</a:t>
            </a:r>
            <a:r>
              <a:rPr lang="en-US" altLang="ko-KR" sz="2000" b="1" dirty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학습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5871246" y="1960830"/>
            <a:ext cx="2210725" cy="38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Android Studio</a:t>
            </a:r>
            <a:endParaRPr sz="18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2325614" y="1959015"/>
            <a:ext cx="2984893" cy="374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Matlab</a:t>
            </a:r>
            <a:r>
              <a:rPr 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ko-KR" alt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전처리</a:t>
            </a:r>
            <a:endParaRPr sz="20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" name="Google Shape;66;p7"/>
          <p:cNvSpPr txBox="1"/>
          <p:nvPr/>
        </p:nvSpPr>
        <p:spPr>
          <a:xfrm>
            <a:off x="2071012" y="3660562"/>
            <a:ext cx="51007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7" name="Google Shape;67;p7"/>
          <p:cNvSpPr txBox="1"/>
          <p:nvPr/>
        </p:nvSpPr>
        <p:spPr>
          <a:xfrm>
            <a:off x="3657722" y="3619638"/>
            <a:ext cx="51007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8" name="Google Shape;68;p7"/>
          <p:cNvSpPr txBox="1"/>
          <p:nvPr/>
        </p:nvSpPr>
        <p:spPr>
          <a:xfrm>
            <a:off x="5195390" y="3624463"/>
            <a:ext cx="5100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69" name="Google Shape;69;p7"/>
          <p:cNvSpPr txBox="1"/>
          <p:nvPr/>
        </p:nvSpPr>
        <p:spPr>
          <a:xfrm>
            <a:off x="6721572" y="3634632"/>
            <a:ext cx="5100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70" name="Google Shape;70;p7"/>
          <p:cNvSpPr txBox="1"/>
          <p:nvPr/>
        </p:nvSpPr>
        <p:spPr>
          <a:xfrm>
            <a:off x="8300945" y="3624463"/>
            <a:ext cx="5100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3322866" y="214187"/>
            <a:ext cx="548888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lang="en-US" sz="5000" dirty="0">
                <a:solidFill>
                  <a:srgbClr val="544834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dirty="0"/>
          </a:p>
        </p:txBody>
      </p:sp>
      <p:sp>
        <p:nvSpPr>
          <p:cNvPr id="33" name="Google Shape;43;p7"/>
          <p:cNvSpPr/>
          <p:nvPr/>
        </p:nvSpPr>
        <p:spPr>
          <a:xfrm>
            <a:off x="10011873" y="2530765"/>
            <a:ext cx="32961" cy="964089"/>
          </a:xfrm>
          <a:custGeom>
            <a:avLst/>
            <a:gdLst/>
            <a:ahLst/>
            <a:cxnLst/>
            <a:rect l="l" t="t" r="r" b="b"/>
            <a:pathLst>
              <a:path w="36" h="1050" extrusionOk="0">
                <a:moveTo>
                  <a:pt x="18" y="0"/>
                </a:moveTo>
                <a:cubicBezTo>
                  <a:pt x="28" y="0"/>
                  <a:pt x="36" y="4"/>
                  <a:pt x="36" y="10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5"/>
                  <a:pt x="28" y="1050"/>
                  <a:pt x="18" y="1050"/>
                </a:cubicBezTo>
                <a:cubicBezTo>
                  <a:pt x="8" y="1050"/>
                  <a:pt x="0" y="1045"/>
                  <a:pt x="0" y="10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8" y="0"/>
                  <a:pt x="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54;p7"/>
          <p:cNvSpPr/>
          <p:nvPr/>
        </p:nvSpPr>
        <p:spPr>
          <a:xfrm>
            <a:off x="9324779" y="3368083"/>
            <a:ext cx="1440745" cy="14426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55;p7"/>
          <p:cNvSpPr/>
          <p:nvPr/>
        </p:nvSpPr>
        <p:spPr>
          <a:xfrm>
            <a:off x="9372645" y="3415638"/>
            <a:ext cx="1344380" cy="13475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59;p7"/>
          <p:cNvSpPr/>
          <p:nvPr/>
        </p:nvSpPr>
        <p:spPr>
          <a:xfrm>
            <a:off x="9900316" y="2417939"/>
            <a:ext cx="256711" cy="2567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64;p7"/>
          <p:cNvSpPr txBox="1"/>
          <p:nvPr/>
        </p:nvSpPr>
        <p:spPr>
          <a:xfrm>
            <a:off x="8939964" y="1962864"/>
            <a:ext cx="2210725" cy="385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Q &amp; A</a:t>
            </a:r>
            <a:endParaRPr sz="20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" name="Google Shape;69;p7"/>
          <p:cNvSpPr txBox="1"/>
          <p:nvPr/>
        </p:nvSpPr>
        <p:spPr>
          <a:xfrm>
            <a:off x="9789797" y="3638481"/>
            <a:ext cx="5100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accent1"/>
                </a:solidFill>
                <a:latin typeface="Calibri"/>
                <a:cs typeface="Calibri"/>
                <a:sym typeface="Calibri"/>
              </a:rPr>
              <a:t>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4782423" y="584802"/>
            <a:ext cx="1306451" cy="1124819"/>
            <a:chOff x="4782423" y="584802"/>
            <a:chExt cx="1306451" cy="112481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8806" y="601761"/>
              <a:ext cx="790068" cy="1107860"/>
            </a:xfrm>
            <a:prstGeom prst="rect">
              <a:avLst/>
            </a:prstGeom>
          </p:spPr>
        </p:pic>
        <p:pic>
          <p:nvPicPr>
            <p:cNvPr id="4" name="그림 3" descr="Hearing Impaired Deaf · Free vector graphic on Pixabay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423" y="584802"/>
              <a:ext cx="435405" cy="446570"/>
            </a:xfrm>
            <a:prstGeom prst="rect">
              <a:avLst/>
            </a:prstGeom>
          </p:spPr>
        </p:pic>
      </p:grpSp>
      <p:cxnSp>
        <p:nvCxnSpPr>
          <p:cNvPr id="38" name="직선 연결선 37"/>
          <p:cNvCxnSpPr/>
          <p:nvPr/>
        </p:nvCxnSpPr>
        <p:spPr>
          <a:xfrm>
            <a:off x="6896678" y="4214245"/>
            <a:ext cx="1154186" cy="154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141798" y="4165548"/>
            <a:ext cx="1200282" cy="1594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613094" y="4810391"/>
            <a:ext cx="3981636" cy="1981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142;p11"/>
          <p:cNvSpPr/>
          <p:nvPr/>
        </p:nvSpPr>
        <p:spPr>
          <a:xfrm>
            <a:off x="-33452" y="-5357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Rectangle 3"/>
          <p:cNvSpPr/>
          <p:nvPr/>
        </p:nvSpPr>
        <p:spPr>
          <a:xfrm>
            <a:off x="6550266" y="2293105"/>
            <a:ext cx="126728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자동차 경적 </a:t>
            </a:r>
            <a:r>
              <a:rPr lang="ko-KR" altLang="en-US" sz="800" b="1" dirty="0" err="1" smtClean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소리인식</a:t>
            </a:r>
            <a:endParaRPr lang="en-US" sz="800" b="1" dirty="0" smtClean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12401" y="2623491"/>
            <a:ext cx="5724208" cy="51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66062" y="3355258"/>
            <a:ext cx="5904973" cy="34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782423" y="1117787"/>
            <a:ext cx="1154186" cy="154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27814" y="1044862"/>
            <a:ext cx="1200282" cy="1594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475" y="2074624"/>
            <a:ext cx="1269677" cy="868031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>
            <a:off x="113957" y="4175344"/>
            <a:ext cx="6790031" cy="3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133182" y="4165548"/>
            <a:ext cx="1461548" cy="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7181611" y="2629651"/>
            <a:ext cx="2247775" cy="19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204" y="1655534"/>
            <a:ext cx="688104" cy="688104"/>
          </a:xfrm>
          <a:prstGeom prst="rect">
            <a:avLst/>
          </a:prstGeom>
        </p:spPr>
      </p:pic>
      <p:sp>
        <p:nvSpPr>
          <p:cNvPr id="73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8C267BDE-5C52-496C-BA3F-F3FF7E35A2C3}"/>
              </a:ext>
            </a:extLst>
          </p:cNvPr>
          <p:cNvSpPr txBox="1">
            <a:spLocks/>
          </p:cNvSpPr>
          <p:nvPr/>
        </p:nvSpPr>
        <p:spPr>
          <a:xfrm>
            <a:off x="376287" y="4539223"/>
            <a:ext cx="8936916" cy="53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ko-KR" altLang="en-US" sz="2400" dirty="0" smtClean="0"/>
              <a:t>주요 </a:t>
            </a:r>
            <a:r>
              <a:rPr lang="ko-KR" altLang="en-US" sz="2400" dirty="0"/>
              <a:t>동</a:t>
            </a:r>
            <a:r>
              <a:rPr lang="ko-KR" altLang="en-US" sz="2400" dirty="0" smtClean="0"/>
              <a:t>작 요약</a:t>
            </a:r>
            <a:endParaRPr lang="en-US" altLang="ko-KR" sz="2400" dirty="0"/>
          </a:p>
          <a:p>
            <a:pPr marL="0" indent="0">
              <a:buFont typeface="Arial"/>
              <a:buNone/>
            </a:pP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8CF0AF-5C8E-4E00-8460-E454F83288FB}"/>
              </a:ext>
            </a:extLst>
          </p:cNvPr>
          <p:cNvSpPr/>
          <p:nvPr/>
        </p:nvSpPr>
        <p:spPr>
          <a:xfrm>
            <a:off x="1039359" y="5257367"/>
            <a:ext cx="2825083" cy="144526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</a:rPr>
              <a:t>안드로이드 센서로 실시간 음성 데이터를 받고 그 중 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자동차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사이렌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소리만을 인식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CF8B4A-5301-44D3-A757-7B5E3FFB6902}"/>
              </a:ext>
            </a:extLst>
          </p:cNvPr>
          <p:cNvSpPr/>
          <p:nvPr/>
        </p:nvSpPr>
        <p:spPr>
          <a:xfrm>
            <a:off x="5874190" y="5243588"/>
            <a:ext cx="2774052" cy="144526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</a:rPr>
              <a:t>안드로이드 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800" b="1" dirty="0" smtClean="0">
                <a:solidFill>
                  <a:srgbClr val="FF0000"/>
                </a:solidFill>
              </a:rPr>
              <a:t>시각적 경고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디스플레이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촉각적 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진동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알람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40" name="화살표: 톱니 모양의 오른쪽 22">
            <a:extLst>
              <a:ext uri="{FF2B5EF4-FFF2-40B4-BE49-F238E27FC236}">
                <a16:creationId xmlns:a16="http://schemas.microsoft.com/office/drawing/2014/main" id="{A7D580A3-B76E-472D-AE87-61D343A15957}"/>
              </a:ext>
            </a:extLst>
          </p:cNvPr>
          <p:cNvSpPr/>
          <p:nvPr/>
        </p:nvSpPr>
        <p:spPr>
          <a:xfrm>
            <a:off x="4614412" y="5640608"/>
            <a:ext cx="645528" cy="546240"/>
          </a:xfrm>
          <a:prstGeom prst="notched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 descr="&lt;strong&gt;자동차&lt;/strong&gt; 차량 파란색 확인 · Pixabay의 무료 벡터 그래픽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1" y="2760986"/>
            <a:ext cx="2906518" cy="1453259"/>
          </a:xfrm>
          <a:prstGeom prst="rect">
            <a:avLst/>
          </a:prstGeom>
        </p:spPr>
      </p:pic>
      <p:sp>
        <p:nvSpPr>
          <p:cNvPr id="42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2175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29205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6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0.1237 0.281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69 0.28171 L 0.0543 0.1583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1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2" grpId="0"/>
      <p:bldP spid="33" grpId="0" animBg="1"/>
      <p:bldP spid="35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652040" y="2025806"/>
            <a:ext cx="2931020" cy="459546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CF8B4A-5301-44D3-A757-7B5E3FFB6902}"/>
              </a:ext>
            </a:extLst>
          </p:cNvPr>
          <p:cNvSpPr/>
          <p:nvPr/>
        </p:nvSpPr>
        <p:spPr>
          <a:xfrm>
            <a:off x="1331397" y="1419406"/>
            <a:ext cx="1460862" cy="48292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</a:rPr>
              <a:t>Data 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전처리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1331397" y="2240203"/>
            <a:ext cx="1481769" cy="88729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2D </a:t>
            </a:r>
            <a:r>
              <a:rPr lang="ko-KR" altLang="en-US" b="1" dirty="0" smtClean="0"/>
              <a:t>이미지화</a:t>
            </a:r>
            <a:endParaRPr lang="ko-KR" altLang="en-US" b="1" dirty="0"/>
          </a:p>
        </p:txBody>
      </p:sp>
      <p:sp>
        <p:nvSpPr>
          <p:cNvPr id="24" name="타원 23"/>
          <p:cNvSpPr/>
          <p:nvPr/>
        </p:nvSpPr>
        <p:spPr>
          <a:xfrm>
            <a:off x="1320943" y="3435173"/>
            <a:ext cx="1481769" cy="88729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Feature </a:t>
            </a:r>
            <a:r>
              <a:rPr lang="ko-KR" altLang="en-US" b="1" dirty="0" smtClean="0"/>
              <a:t>추출</a:t>
            </a:r>
            <a:endParaRPr lang="ko-KR" altLang="en-US" b="1" dirty="0"/>
          </a:p>
        </p:txBody>
      </p:sp>
      <p:sp>
        <p:nvSpPr>
          <p:cNvPr id="26" name="타원 25"/>
          <p:cNvSpPr/>
          <p:nvPr/>
        </p:nvSpPr>
        <p:spPr>
          <a:xfrm>
            <a:off x="1192642" y="4569729"/>
            <a:ext cx="1681071" cy="7960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CNN </a:t>
            </a:r>
            <a:r>
              <a:rPr lang="ko-KR" altLang="en-US" b="1" dirty="0" smtClean="0"/>
              <a:t>모델 구성 및 학습</a:t>
            </a:r>
            <a:endParaRPr lang="ko-KR" altLang="en-US" b="1" dirty="0"/>
          </a:p>
        </p:txBody>
      </p:sp>
      <p:sp>
        <p:nvSpPr>
          <p:cNvPr id="27" name="타원 26"/>
          <p:cNvSpPr/>
          <p:nvPr/>
        </p:nvSpPr>
        <p:spPr>
          <a:xfrm>
            <a:off x="1534733" y="5717299"/>
            <a:ext cx="1030977" cy="6240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분류 결과</a:t>
            </a:r>
            <a:endParaRPr lang="ko-KR" altLang="en-US" b="1" dirty="0"/>
          </a:p>
        </p:txBody>
      </p:sp>
      <p:sp>
        <p:nvSpPr>
          <p:cNvPr id="29" name="Google Shape;142;p11"/>
          <p:cNvSpPr/>
          <p:nvPr/>
        </p:nvSpPr>
        <p:spPr>
          <a:xfrm>
            <a:off x="-33452" y="-5357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</a:rPr>
              <a:t>프로젝트 전체 개요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62;p7"/>
          <p:cNvSpPr txBox="1"/>
          <p:nvPr/>
        </p:nvSpPr>
        <p:spPr>
          <a:xfrm>
            <a:off x="5437939" y="1577496"/>
            <a:ext cx="2338151" cy="44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rPr>
              <a:t>Dangerous</a:t>
            </a:r>
            <a:r>
              <a:rPr 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 Sound</a:t>
            </a:r>
            <a:endParaRPr sz="20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" name="Google Shape;62;p7"/>
          <p:cNvSpPr txBox="1"/>
          <p:nvPr/>
        </p:nvSpPr>
        <p:spPr>
          <a:xfrm>
            <a:off x="5437939" y="4960246"/>
            <a:ext cx="2338151" cy="44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시각적 </a:t>
            </a:r>
            <a:r>
              <a:rPr lang="ko-KR" altLang="en-US" sz="2000" b="1" dirty="0" smtClean="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rPr>
              <a:t>경고</a:t>
            </a:r>
            <a:r>
              <a:rPr lang="en-US" altLang="ko-KR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 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rgbClr val="FF0000"/>
                </a:solidFill>
                <a:latin typeface="Lato Light"/>
                <a:ea typeface="Lato Light"/>
                <a:cs typeface="Lato Light"/>
                <a:sym typeface="Lato Light"/>
              </a:rPr>
              <a:t>진동</a:t>
            </a:r>
            <a:r>
              <a:rPr lang="ko-KR" alt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ko-KR" altLang="en-US" sz="2000" b="1" dirty="0" err="1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알람</a:t>
            </a:r>
            <a:endParaRPr sz="20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62;p7"/>
          <p:cNvSpPr txBox="1"/>
          <p:nvPr/>
        </p:nvSpPr>
        <p:spPr>
          <a:xfrm>
            <a:off x="963255" y="704791"/>
            <a:ext cx="2338151" cy="44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Train Sounds</a:t>
            </a:r>
            <a:endParaRPr sz="20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1978612" y="1962881"/>
            <a:ext cx="198304" cy="251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>
            <a:off x="1962676" y="3185407"/>
            <a:ext cx="198304" cy="251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>
            <a:off x="1951070" y="4310524"/>
            <a:ext cx="198304" cy="251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아래쪽 화살표 35"/>
          <p:cNvSpPr/>
          <p:nvPr/>
        </p:nvSpPr>
        <p:spPr>
          <a:xfrm>
            <a:off x="1934026" y="5435641"/>
            <a:ext cx="198304" cy="251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아래쪽 화살표 36"/>
          <p:cNvSpPr/>
          <p:nvPr/>
        </p:nvSpPr>
        <p:spPr>
          <a:xfrm>
            <a:off x="1978612" y="1115512"/>
            <a:ext cx="198304" cy="251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3537499" y="2214581"/>
            <a:ext cx="2608284" cy="716032"/>
          </a:xfrm>
          <a:prstGeom prst="line">
            <a:avLst/>
          </a:prstGeom>
          <a:ln w="2540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3583060" y="3938416"/>
            <a:ext cx="2562723" cy="2402967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모바일 전화 스마트 &lt;strong&gt;폰&lt;/strong&gt; 휴대 · Pixabay의 무료 이미지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527959"/>
            <a:ext cx="1843143" cy="1843143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317" y="3002449"/>
            <a:ext cx="1240595" cy="681646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  <p:sp>
        <p:nvSpPr>
          <p:cNvPr id="65" name="아래쪽 화살표 64"/>
          <p:cNvSpPr/>
          <p:nvPr/>
        </p:nvSpPr>
        <p:spPr>
          <a:xfrm>
            <a:off x="6566700" y="2124884"/>
            <a:ext cx="264953" cy="3580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아래쪽 화살표 65"/>
          <p:cNvSpPr/>
          <p:nvPr/>
        </p:nvSpPr>
        <p:spPr>
          <a:xfrm>
            <a:off x="6552077" y="4464204"/>
            <a:ext cx="264953" cy="3580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림 84" descr="Flocke Schnee Blau · Kostenlose Vektorgrafik auf Pixaba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798">
            <a:off x="3057141" y="1994596"/>
            <a:ext cx="872632" cy="824910"/>
          </a:xfrm>
          <a:prstGeom prst="rect">
            <a:avLst/>
          </a:prstGeom>
        </p:spPr>
      </p:pic>
      <p:pic>
        <p:nvPicPr>
          <p:cNvPr id="86" name="그림 85" descr="Flocke Schnee Blau · Kostenlose Vektorgrafik auf Pixaba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798">
            <a:off x="409424" y="5664947"/>
            <a:ext cx="897353" cy="848279"/>
          </a:xfrm>
          <a:prstGeom prst="rect">
            <a:avLst/>
          </a:prstGeom>
        </p:spPr>
      </p:pic>
      <p:sp>
        <p:nvSpPr>
          <p:cNvPr id="87" name="모서리가 둥근 직사각형 86"/>
          <p:cNvSpPr/>
          <p:nvPr/>
        </p:nvSpPr>
        <p:spPr>
          <a:xfrm>
            <a:off x="652801" y="2025806"/>
            <a:ext cx="2931020" cy="459546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7398" y="1340029"/>
            <a:ext cx="1227003" cy="504763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178" y="3102076"/>
            <a:ext cx="1885907" cy="439434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  <p:sp>
        <p:nvSpPr>
          <p:cNvPr id="39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9710500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Matlab</a:t>
            </a:r>
            <a:r>
              <a:rPr 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212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42;p11"/>
          <p:cNvSpPr/>
          <p:nvPr/>
        </p:nvSpPr>
        <p:spPr>
          <a:xfrm>
            <a:off x="-33452" y="-5357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Matlab</a:t>
            </a:r>
            <a:r>
              <a:rPr 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오펠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74" y="909886"/>
            <a:ext cx="1151458" cy="767639"/>
          </a:xfrm>
          <a:prstGeom prst="rect">
            <a:avLst/>
          </a:prstGeom>
        </p:spPr>
      </p:pic>
      <p:pic>
        <p:nvPicPr>
          <p:cNvPr id="4" name="그림 3" descr="This is Warm-heart's Blog :: 기업이 원하는 인재상과 채용전략 (by &lt;strong&gt;현대&lt;/strong&gt;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44" y="950620"/>
            <a:ext cx="1038813" cy="690351"/>
          </a:xfrm>
          <a:prstGeom prst="rect">
            <a:avLst/>
          </a:prstGeom>
        </p:spPr>
      </p:pic>
      <p:pic>
        <p:nvPicPr>
          <p:cNvPr id="2" name="그림 1" descr="&lt;strong&gt;기아&lt;/strong&gt;자동차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05" y="709348"/>
            <a:ext cx="1180710" cy="11807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732" y="2267660"/>
            <a:ext cx="1366344" cy="16210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008" y="2070330"/>
            <a:ext cx="2250370" cy="18184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226" y="4288835"/>
            <a:ext cx="1856251" cy="2383913"/>
          </a:xfrm>
          <a:prstGeom prst="rect">
            <a:avLst/>
          </a:prstGeom>
        </p:spPr>
      </p:pic>
      <p:sp>
        <p:nvSpPr>
          <p:cNvPr id="13" name="곱셈 기호 12"/>
          <p:cNvSpPr/>
          <p:nvPr/>
        </p:nvSpPr>
        <p:spPr>
          <a:xfrm>
            <a:off x="-1526054" y="402154"/>
            <a:ext cx="7492735" cy="160648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48" y="572548"/>
            <a:ext cx="4333175" cy="12904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99" y="3027299"/>
            <a:ext cx="1259076" cy="219766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1732845" y="3008623"/>
            <a:ext cx="218486" cy="192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3070746" y="3008623"/>
            <a:ext cx="218486" cy="192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782" y="4562582"/>
            <a:ext cx="1024800" cy="18356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0026" y="4529591"/>
            <a:ext cx="3173241" cy="1981836"/>
          </a:xfrm>
          <a:prstGeom prst="rect">
            <a:avLst/>
          </a:prstGeom>
        </p:spPr>
      </p:pic>
      <p:sp>
        <p:nvSpPr>
          <p:cNvPr id="34" name="오른쪽 화살표 33"/>
          <p:cNvSpPr/>
          <p:nvPr/>
        </p:nvSpPr>
        <p:spPr>
          <a:xfrm>
            <a:off x="314598" y="5279458"/>
            <a:ext cx="218486" cy="192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2486864" y="5279458"/>
            <a:ext cx="218486" cy="192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6719597" y="5250064"/>
            <a:ext cx="218486" cy="192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액자 19"/>
          <p:cNvSpPr/>
          <p:nvPr/>
        </p:nvSpPr>
        <p:spPr>
          <a:xfrm>
            <a:off x="-45006" y="1969210"/>
            <a:ext cx="6045773" cy="2086229"/>
          </a:xfrm>
          <a:prstGeom prst="frame">
            <a:avLst>
              <a:gd name="adj1" fmla="val 3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Google Shape;147;p11"/>
          <p:cNvSpPr/>
          <p:nvPr/>
        </p:nvSpPr>
        <p:spPr>
          <a:xfrm>
            <a:off x="9677048" y="173077"/>
            <a:ext cx="72000" cy="6552908"/>
          </a:xfrm>
          <a:prstGeom prst="rect">
            <a:avLst/>
          </a:prstGeom>
          <a:solidFill>
            <a:srgbClr val="A091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48;p11"/>
          <p:cNvSpPr/>
          <p:nvPr/>
        </p:nvSpPr>
        <p:spPr>
          <a:xfrm flipH="1">
            <a:off x="9783134" y="110489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r>
              <a:rPr 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50;p11"/>
          <p:cNvSpPr/>
          <p:nvPr/>
        </p:nvSpPr>
        <p:spPr>
          <a:xfrm flipH="1">
            <a:off x="9783134" y="1969210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88;p8">
            <a:extLst>
              <a:ext uri="{FF2B5EF4-FFF2-40B4-BE49-F238E27FC236}">
                <a16:creationId xmlns:a16="http://schemas.microsoft.com/office/drawing/2014/main" id="{9A830542-E190-4762-AE85-25D00BC1566D}"/>
              </a:ext>
            </a:extLst>
          </p:cNvPr>
          <p:cNvSpPr/>
          <p:nvPr/>
        </p:nvSpPr>
        <p:spPr>
          <a:xfrm flipH="1">
            <a:off x="9783134" y="5012988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실험 및 고찰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91;p8">
            <a:extLst>
              <a:ext uri="{FF2B5EF4-FFF2-40B4-BE49-F238E27FC236}">
                <a16:creationId xmlns:a16="http://schemas.microsoft.com/office/drawing/2014/main" id="{F0294B6F-BEC7-49C8-A1A9-D2B649EC5D6D}"/>
              </a:ext>
            </a:extLst>
          </p:cNvPr>
          <p:cNvSpPr/>
          <p:nvPr/>
        </p:nvSpPr>
        <p:spPr>
          <a:xfrm flipH="1">
            <a:off x="9783134" y="4055439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88;p8">
            <a:extLst>
              <a:ext uri="{FF2B5EF4-FFF2-40B4-BE49-F238E27FC236}">
                <a16:creationId xmlns:a16="http://schemas.microsoft.com/office/drawing/2014/main" id="{B3F50E82-968B-45AA-9910-2BCDA9EAEA45}"/>
              </a:ext>
            </a:extLst>
          </p:cNvPr>
          <p:cNvSpPr/>
          <p:nvPr/>
        </p:nvSpPr>
        <p:spPr>
          <a:xfrm flipH="1">
            <a:off x="9783134" y="5962905"/>
            <a:ext cx="2293971" cy="474152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18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48;p11"/>
          <p:cNvSpPr/>
          <p:nvPr/>
        </p:nvSpPr>
        <p:spPr>
          <a:xfrm flipH="1">
            <a:off x="9783134" y="310480"/>
            <a:ext cx="2293971" cy="474152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accent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프로젝트 소개</a:t>
            </a:r>
            <a:endParaRPr sz="18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51;p11"/>
          <p:cNvSpPr/>
          <p:nvPr/>
        </p:nvSpPr>
        <p:spPr>
          <a:xfrm flipH="1">
            <a:off x="10615472" y="2573988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20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52;p11"/>
          <p:cNvSpPr/>
          <p:nvPr/>
        </p:nvSpPr>
        <p:spPr>
          <a:xfrm flipH="1">
            <a:off x="10615472" y="3139249"/>
            <a:ext cx="1461632" cy="434635"/>
          </a:xfrm>
          <a:prstGeom prst="homePlate">
            <a:avLst>
              <a:gd name="adj" fmla="val 50000"/>
            </a:avLst>
          </a:prstGeom>
          <a:solidFill>
            <a:schemeClr val="bg1"/>
          </a:solidFill>
          <a:ln w="12700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altLang="ko-KR" sz="16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2D </a:t>
            </a:r>
            <a:r>
              <a:rPr lang="ko-KR" altLang="en-US" sz="1600" dirty="0" smtClean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rPr>
              <a:t>이미지화</a:t>
            </a:r>
            <a:endParaRPr lang="ko-KR" altLang="en-US" sz="1600" dirty="0">
              <a:solidFill>
                <a:srgbClr val="7E6C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153;p11"/>
          <p:cNvCxnSpPr/>
          <p:nvPr/>
        </p:nvCxnSpPr>
        <p:spPr>
          <a:xfrm rot="10800000" flipH="1">
            <a:off x="11603927" y="3011276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" name="Google Shape;154;p11"/>
          <p:cNvCxnSpPr/>
          <p:nvPr/>
        </p:nvCxnSpPr>
        <p:spPr>
          <a:xfrm rot="10800000" flipH="1">
            <a:off x="11603927" y="2440709"/>
            <a:ext cx="3245" cy="130626"/>
          </a:xfrm>
          <a:prstGeom prst="straightConnector1">
            <a:avLst/>
          </a:prstGeom>
          <a:noFill/>
          <a:ln w="28575" cap="flat" cmpd="sng">
            <a:solidFill>
              <a:srgbClr val="7E6C4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62;p7"/>
          <p:cNvSpPr txBox="1"/>
          <p:nvPr/>
        </p:nvSpPr>
        <p:spPr>
          <a:xfrm>
            <a:off x="5818821" y="2023264"/>
            <a:ext cx="2338151" cy="44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분류 작업 필요</a:t>
            </a:r>
            <a:r>
              <a:rPr lang="en-US" altLang="ko-KR" sz="2000" b="1" dirty="0" smtClean="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!</a:t>
            </a:r>
            <a:endParaRPr sz="2000" b="1" dirty="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00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33" grpId="0" animBg="1"/>
      <p:bldP spid="34" grpId="0" animBg="1"/>
      <p:bldP spid="35" grpId="0" animBg="1"/>
      <p:bldP spid="37" grpId="0" animBg="1"/>
      <p:bldP spid="20" grpId="0" animBg="1"/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retro brow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1101</Words>
  <Application>Microsoft Office PowerPoint</Application>
  <PresentationFormat>와이드스크린</PresentationFormat>
  <Paragraphs>350</Paragraphs>
  <Slides>23</Slides>
  <Notes>23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Calibri</vt:lpstr>
      <vt:lpstr>맑은 고딕</vt:lpstr>
      <vt:lpstr>Lato Light</vt:lpstr>
      <vt:lpstr>Montserrat</vt:lpstr>
      <vt:lpstr>맑은 고딕</vt:lpstr>
      <vt:lpstr>Lato</vt:lpstr>
      <vt:lpstr>Arial</vt:lpstr>
      <vt:lpstr>Noto Sans CJK KR Bold</vt:lpstr>
      <vt:lpstr>Raleway</vt:lpstr>
      <vt:lpstr>Noto Sans CJK KR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SSM</dc:creator>
  <cp:lastModifiedBy>KYUNG SUNGGU</cp:lastModifiedBy>
  <cp:revision>125</cp:revision>
  <dcterms:modified xsi:type="dcterms:W3CDTF">2019-06-06T16:36:51Z</dcterms:modified>
</cp:coreProperties>
</file>